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5"/>
  </p:notesMasterIdLst>
  <p:handoutMasterIdLst>
    <p:handoutMasterId r:id="rId46"/>
  </p:handoutMasterIdLst>
  <p:sldIdLst>
    <p:sldId id="256" r:id="rId2"/>
    <p:sldId id="257" r:id="rId3"/>
    <p:sldId id="258" r:id="rId4"/>
    <p:sldId id="259" r:id="rId5"/>
    <p:sldId id="260" r:id="rId6"/>
    <p:sldId id="261" r:id="rId7"/>
    <p:sldId id="262" r:id="rId8"/>
    <p:sldId id="263" r:id="rId9"/>
    <p:sldId id="264" r:id="rId10"/>
    <p:sldId id="284" r:id="rId11"/>
    <p:sldId id="265" r:id="rId12"/>
    <p:sldId id="267" r:id="rId13"/>
    <p:sldId id="269" r:id="rId14"/>
    <p:sldId id="271" r:id="rId15"/>
    <p:sldId id="273" r:id="rId16"/>
    <p:sldId id="274" r:id="rId17"/>
    <p:sldId id="275" r:id="rId18"/>
    <p:sldId id="276" r:id="rId19"/>
    <p:sldId id="277" r:id="rId20"/>
    <p:sldId id="278" r:id="rId21"/>
    <p:sldId id="279" r:id="rId22"/>
    <p:sldId id="280" r:id="rId23"/>
    <p:sldId id="281" r:id="rId24"/>
    <p:sldId id="282" r:id="rId25"/>
    <p:sldId id="283"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50" autoAdjust="0"/>
    <p:restoredTop sz="94660"/>
  </p:normalViewPr>
  <p:slideViewPr>
    <p:cSldViewPr>
      <p:cViewPr varScale="1">
        <p:scale>
          <a:sx n="106" d="100"/>
          <a:sy n="106"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167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167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167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1586C2D-4771-4CBB-9A68-05773F0D2754}"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460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4608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60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460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06C89B0A-BA8A-40E1-A612-C043BDDAA74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9F7D12-B8A6-4937-B8D7-B93C5906B24E}" type="slidenum">
              <a:rPr lang="en-US" altLang="en-US"/>
              <a:pPr/>
              <a:t>1</a:t>
            </a:fld>
            <a:endParaRPr lang="en-US" altLang="en-US"/>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744735-A577-439E-BD01-16DEE7BFD7D7}" type="slidenum">
              <a:rPr lang="en-US" altLang="en-US"/>
              <a:pPr/>
              <a:t>10</a:t>
            </a:fld>
            <a:endParaRPr lang="en-US" altLang="en-US"/>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54DC48-10F2-4039-9502-3E67597BCD68}" type="slidenum">
              <a:rPr lang="en-US" altLang="en-US"/>
              <a:pPr/>
              <a:t>11</a:t>
            </a:fld>
            <a:endParaRPr lang="en-US" altLang="en-US"/>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23CCD7-3370-4BCA-844E-8C8895BF209A}" type="slidenum">
              <a:rPr lang="en-US" altLang="en-US"/>
              <a:pPr/>
              <a:t>12</a:t>
            </a:fld>
            <a:endParaRPr lang="en-US" altLang="en-US"/>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08A821-EAAA-46D5-9A91-B2133A3F5397}" type="slidenum">
              <a:rPr lang="en-US" altLang="en-US"/>
              <a:pPr/>
              <a:t>13</a:t>
            </a:fld>
            <a:endParaRPr lang="en-US" altLang="en-US"/>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07FA5D-1A3A-45DC-8B09-7AAC4E797558}" type="slidenum">
              <a:rPr lang="en-US" altLang="en-US"/>
              <a:pPr/>
              <a:t>14</a:t>
            </a:fld>
            <a:endParaRPr lang="en-US" altLang="en-US"/>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D71E3A-A85F-4105-A380-4E8E12C30021}" type="slidenum">
              <a:rPr lang="en-US" altLang="en-US"/>
              <a:pPr/>
              <a:t>15</a:t>
            </a:fld>
            <a:endParaRPr lang="en-US" altLang="en-US"/>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EB73E8-397A-4B15-BCAE-CA32F7F9EB5B}" type="slidenum">
              <a:rPr lang="en-US" altLang="en-US"/>
              <a:pPr/>
              <a:t>16</a:t>
            </a:fld>
            <a:endParaRPr lang="en-US" altLang="en-US"/>
          </a:p>
        </p:txBody>
      </p:sp>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6CDA27-8CC4-48B0-9817-D982BC453636}" type="slidenum">
              <a:rPr lang="en-US" altLang="en-US"/>
              <a:pPr/>
              <a:t>17</a:t>
            </a:fld>
            <a:endParaRPr lang="en-US" altLang="en-US"/>
          </a:p>
        </p:txBody>
      </p:sp>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0EB938-B583-4C64-813C-97DF2A58E1EC}" type="slidenum">
              <a:rPr lang="en-US" altLang="en-US"/>
              <a:pPr/>
              <a:t>18</a:t>
            </a:fld>
            <a:endParaRPr lang="en-US" altLang="en-US"/>
          </a:p>
        </p:txBody>
      </p:sp>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0475A4-C8A0-4FC8-8079-50703662F245}" type="slidenum">
              <a:rPr lang="en-US" altLang="en-US"/>
              <a:pPr/>
              <a:t>19</a:t>
            </a:fld>
            <a:endParaRPr lang="en-US" altLang="en-US"/>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C62DEA-CF33-43CC-8B41-70E1A9E6ED66}" type="slidenum">
              <a:rPr lang="en-US" altLang="en-US"/>
              <a:pPr/>
              <a:t>2</a:t>
            </a:fld>
            <a:endParaRPr lang="en-US" altLang="en-U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292107-D1A3-47FA-9673-A7DC72237D8E}" type="slidenum">
              <a:rPr lang="en-US" altLang="en-US"/>
              <a:pPr/>
              <a:t>20</a:t>
            </a:fld>
            <a:endParaRPr lang="en-US" altLang="en-US"/>
          </a:p>
        </p:txBody>
      </p:sp>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25EC9B-6316-4D7F-9CA6-C01F25C8103F}" type="slidenum">
              <a:rPr lang="en-US" altLang="en-US"/>
              <a:pPr/>
              <a:t>21</a:t>
            </a:fld>
            <a:endParaRPr lang="en-US" altLang="en-US"/>
          </a:p>
        </p:txBody>
      </p:sp>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3124B9-C4CA-4CA0-AEC3-A988B0A75959}" type="slidenum">
              <a:rPr lang="en-US" altLang="en-US"/>
              <a:pPr/>
              <a:t>22</a:t>
            </a:fld>
            <a:endParaRPr lang="en-US" altLang="en-US"/>
          </a:p>
        </p:txBody>
      </p:sp>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B421D5-D48B-487E-826F-9F41682133FC}" type="slidenum">
              <a:rPr lang="en-US" altLang="en-US"/>
              <a:pPr/>
              <a:t>23</a:t>
            </a:fld>
            <a:endParaRPr lang="en-US" altLang="en-US"/>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2DCF4E-A495-4D49-9043-A588410AE762}" type="slidenum">
              <a:rPr lang="en-US" altLang="en-US"/>
              <a:pPr/>
              <a:t>24</a:t>
            </a:fld>
            <a:endParaRPr lang="en-US" altLang="en-US"/>
          </a:p>
        </p:txBody>
      </p:sp>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C47E3F-528D-488D-8ECF-E4FF049F23FF}" type="slidenum">
              <a:rPr lang="en-US" altLang="en-US"/>
              <a:pPr/>
              <a:t>25</a:t>
            </a:fld>
            <a:endParaRPr lang="en-US" altLang="en-US"/>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4F0386-F2A6-49DD-BB54-A822AB355D88}" type="slidenum">
              <a:rPr lang="en-US" altLang="en-US"/>
              <a:pPr/>
              <a:t>26</a:t>
            </a:fld>
            <a:endParaRPr lang="en-US" altLang="en-US"/>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E12FB4-8451-447B-8FDA-CD33E3D9BF0F}" type="slidenum">
              <a:rPr lang="en-US" altLang="en-US"/>
              <a:pPr/>
              <a:t>27</a:t>
            </a:fld>
            <a:endParaRPr lang="en-US" altLang="en-US"/>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FD99FB-DC45-45B6-8F21-C9CC706DD9F2}" type="slidenum">
              <a:rPr lang="en-US" altLang="en-US"/>
              <a:pPr/>
              <a:t>28</a:t>
            </a:fld>
            <a:endParaRPr lang="en-US" altLang="en-US"/>
          </a:p>
        </p:txBody>
      </p:sp>
      <p:sp>
        <p:nvSpPr>
          <p:cNvPr id="94210" name="Rectangle 2"/>
          <p:cNvSpPr>
            <a:spLocks noRo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B7465F-A771-40E7-BFE2-DBEEBC91C4A2}" type="slidenum">
              <a:rPr lang="en-US" altLang="en-US"/>
              <a:pPr/>
              <a:t>29</a:t>
            </a:fld>
            <a:endParaRPr lang="en-US" altLang="en-US"/>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1C177C-DEFC-43B5-8091-2ADB0394F601}" type="slidenum">
              <a:rPr lang="en-US" altLang="en-US"/>
              <a:pPr/>
              <a:t>3</a:t>
            </a:fld>
            <a:endParaRPr lang="en-US" altLang="en-US"/>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4FBD7D-56A6-4EAF-81C5-EC116DDB352B}" type="slidenum">
              <a:rPr lang="en-US" altLang="en-US"/>
              <a:pPr/>
              <a:t>30</a:t>
            </a:fld>
            <a:endParaRPr lang="en-US" altLang="en-US"/>
          </a:p>
        </p:txBody>
      </p:sp>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92D0C3-8097-4E65-8F56-BA34FC871A6B}" type="slidenum">
              <a:rPr lang="en-US" altLang="en-US"/>
              <a:pPr/>
              <a:t>31</a:t>
            </a:fld>
            <a:endParaRPr lang="en-US" altLang="en-US"/>
          </a:p>
        </p:txBody>
      </p:sp>
      <p:sp>
        <p:nvSpPr>
          <p:cNvPr id="97282" name="Rectangle 2"/>
          <p:cNvSpPr>
            <a:spLocks noRo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FF9277-8253-4F90-8199-D6DFAA966303}" type="slidenum">
              <a:rPr lang="en-US" altLang="en-US"/>
              <a:pPr/>
              <a:t>32</a:t>
            </a:fld>
            <a:endParaRPr lang="en-US" altLang="en-US"/>
          </a:p>
        </p:txBody>
      </p:sp>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74C9B3-E9B2-44B1-B40A-1FD6380F0B51}" type="slidenum">
              <a:rPr lang="en-US" altLang="en-US"/>
              <a:pPr/>
              <a:t>33</a:t>
            </a:fld>
            <a:endParaRPr lang="en-US" altLang="en-US"/>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4C6271-8989-44B3-BBE1-108048515656}" type="slidenum">
              <a:rPr lang="en-US" altLang="en-US"/>
              <a:pPr/>
              <a:t>34</a:t>
            </a:fld>
            <a:endParaRPr lang="en-US" altLang="en-US"/>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A8155F-65E1-4208-80EA-4C65F5BD17BC}" type="slidenum">
              <a:rPr lang="en-US" altLang="en-US"/>
              <a:pPr/>
              <a:t>35</a:t>
            </a:fld>
            <a:endParaRPr lang="en-US" altLang="en-US"/>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D3DBD7-C442-4244-91CB-D6AD62B113A6}" type="slidenum">
              <a:rPr lang="en-US" altLang="en-US"/>
              <a:pPr/>
              <a:t>36</a:t>
            </a:fld>
            <a:endParaRPr lang="en-US" altLang="en-US"/>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7CF776-7033-46BE-B66D-F67BAD36FE64}" type="slidenum">
              <a:rPr lang="en-US" altLang="en-US"/>
              <a:pPr/>
              <a:t>37</a:t>
            </a:fld>
            <a:endParaRPr lang="en-US" altLang="en-US"/>
          </a:p>
        </p:txBody>
      </p:sp>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9D0EE2-3FB7-406B-B18B-BE7C4167BBA0}" type="slidenum">
              <a:rPr lang="en-US" altLang="en-US"/>
              <a:pPr/>
              <a:t>38</a:t>
            </a:fld>
            <a:endParaRPr lang="en-US" altLang="en-US"/>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ACB5EA-FC0A-4830-AB1D-919B73C7C880}" type="slidenum">
              <a:rPr lang="en-US" altLang="en-US"/>
              <a:pPr/>
              <a:t>39</a:t>
            </a:fld>
            <a:endParaRPr lang="en-US" altLang="en-US"/>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A79907-18D7-4BAF-B12B-C3744A0D93D3}" type="slidenum">
              <a:rPr lang="en-US" altLang="en-US"/>
              <a:pPr/>
              <a:t>4</a:t>
            </a:fld>
            <a:endParaRPr lang="en-US" altLang="en-U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AE9F0F-8004-473E-AD00-808860EB32E2}" type="slidenum">
              <a:rPr lang="en-US" altLang="en-US"/>
              <a:pPr/>
              <a:t>40</a:t>
            </a:fld>
            <a:endParaRPr lang="en-US" altLang="en-US"/>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7664F1-3866-4EF7-A6E7-BC43CAA9F30E}" type="slidenum">
              <a:rPr lang="en-US" altLang="en-US"/>
              <a:pPr/>
              <a:t>41</a:t>
            </a:fld>
            <a:endParaRPr lang="en-US" alt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AA4F92-8FD1-421D-86BF-9D9EA8815124}" type="slidenum">
              <a:rPr lang="en-US" altLang="en-US"/>
              <a:pPr/>
              <a:t>42</a:t>
            </a:fld>
            <a:endParaRPr lang="en-US" altLang="en-US"/>
          </a:p>
        </p:txBody>
      </p:sp>
      <p:sp>
        <p:nvSpPr>
          <p:cNvPr id="108546" name="Rectangle 2"/>
          <p:cNvSpPr>
            <a:spLocks noRo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30D99D-BE76-4F8B-B196-66A59E8C199B}" type="slidenum">
              <a:rPr lang="en-US" altLang="en-US"/>
              <a:pPr/>
              <a:t>43</a:t>
            </a:fld>
            <a:endParaRPr lang="en-US" altLang="en-US"/>
          </a:p>
        </p:txBody>
      </p:sp>
      <p:sp>
        <p:nvSpPr>
          <p:cNvPr id="121858" name="Rectangle 2"/>
          <p:cNvSpPr>
            <a:spLocks noRo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2724E3-4412-4491-9455-FDA737F66CB6}" type="slidenum">
              <a:rPr lang="en-US" altLang="en-US"/>
              <a:pPr/>
              <a:t>5</a:t>
            </a:fld>
            <a:endParaRPr lang="en-US" altLang="en-US"/>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63219-B9BC-4801-80EE-6E2D95AE41D1}" type="slidenum">
              <a:rPr lang="en-US" altLang="en-US"/>
              <a:pPr/>
              <a:t>6</a:t>
            </a:fld>
            <a:endParaRPr lang="en-US" altLang="en-US"/>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2882CA-B505-4C8B-A90B-2E645CD931D8}" type="slidenum">
              <a:rPr lang="en-US" altLang="en-US"/>
              <a:pPr/>
              <a:t>7</a:t>
            </a:fld>
            <a:endParaRPr lang="en-US" altLang="en-US"/>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3AEC1F-0771-4D34-AA5F-88EC5C63AF14}" type="slidenum">
              <a:rPr lang="en-US" altLang="en-US"/>
              <a:pPr/>
              <a:t>8</a:t>
            </a:fld>
            <a:endParaRPr lang="en-US" altLang="en-US"/>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3DC290-C167-4B41-A602-F40C785974B3}" type="slidenum">
              <a:rPr lang="en-US" altLang="en-US"/>
              <a:pPr/>
              <a:t>9</a:t>
            </a:fld>
            <a:endParaRPr lang="en-US" altLang="en-US"/>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2642" name="Group 2"/>
          <p:cNvGrpSpPr>
            <a:grpSpLocks/>
          </p:cNvGrpSpPr>
          <p:nvPr/>
        </p:nvGrpSpPr>
        <p:grpSpPr bwMode="auto">
          <a:xfrm>
            <a:off x="3175" y="4267200"/>
            <a:ext cx="9140825" cy="2590800"/>
            <a:chOff x="2" y="2688"/>
            <a:chExt cx="5758" cy="1632"/>
          </a:xfrm>
        </p:grpSpPr>
        <p:sp>
          <p:nvSpPr>
            <p:cNvPr id="112643"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12644" name="Group 4"/>
            <p:cNvGrpSpPr>
              <a:grpSpLocks/>
            </p:cNvGrpSpPr>
            <p:nvPr userDrawn="1"/>
          </p:nvGrpSpPr>
          <p:grpSpPr bwMode="auto">
            <a:xfrm>
              <a:off x="3528" y="3715"/>
              <a:ext cx="792" cy="521"/>
              <a:chOff x="3527" y="3715"/>
              <a:chExt cx="792" cy="521"/>
            </a:xfrm>
          </p:grpSpPr>
          <p:sp>
            <p:nvSpPr>
              <p:cNvPr id="112645"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46"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47"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48"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49"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50"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51"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52"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53"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54"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55"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12656" name="Group 16"/>
            <p:cNvGrpSpPr>
              <a:grpSpLocks/>
            </p:cNvGrpSpPr>
            <p:nvPr userDrawn="1"/>
          </p:nvGrpSpPr>
          <p:grpSpPr bwMode="auto">
            <a:xfrm>
              <a:off x="1776" y="3631"/>
              <a:ext cx="1626" cy="683"/>
              <a:chOff x="1776" y="3631"/>
              <a:chExt cx="1626" cy="683"/>
            </a:xfrm>
          </p:grpSpPr>
          <p:sp>
            <p:nvSpPr>
              <p:cNvPr id="112657"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58"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59"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60"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61"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62"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63"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64"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65"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66"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67"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68"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69"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70"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71"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72"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73"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74"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12675" name="Group 35"/>
            <p:cNvGrpSpPr>
              <a:grpSpLocks/>
            </p:cNvGrpSpPr>
            <p:nvPr userDrawn="1"/>
          </p:nvGrpSpPr>
          <p:grpSpPr bwMode="auto">
            <a:xfrm>
              <a:off x="4128" y="3360"/>
              <a:ext cx="1351" cy="821"/>
              <a:chOff x="4128" y="3360"/>
              <a:chExt cx="1351" cy="821"/>
            </a:xfrm>
          </p:grpSpPr>
          <p:sp>
            <p:nvSpPr>
              <p:cNvPr id="112676"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77"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78"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79"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80"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81"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82"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83"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84"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85"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86"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87"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88"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89"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90"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91"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92"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12693" name="Group 53"/>
            <p:cNvGrpSpPr>
              <a:grpSpLocks/>
            </p:cNvGrpSpPr>
            <p:nvPr userDrawn="1"/>
          </p:nvGrpSpPr>
          <p:grpSpPr bwMode="auto">
            <a:xfrm>
              <a:off x="5280" y="3024"/>
              <a:ext cx="425" cy="258"/>
              <a:chOff x="5280" y="3024"/>
              <a:chExt cx="425" cy="258"/>
            </a:xfrm>
          </p:grpSpPr>
          <p:sp>
            <p:nvSpPr>
              <p:cNvPr id="112694"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95"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96"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97"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98"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99"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00"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12701" name="Group 61"/>
              <p:cNvGrpSpPr>
                <a:grpSpLocks/>
              </p:cNvGrpSpPr>
              <p:nvPr/>
            </p:nvGrpSpPr>
            <p:grpSpPr bwMode="auto">
              <a:xfrm>
                <a:off x="5381" y="3085"/>
                <a:ext cx="227" cy="132"/>
                <a:chOff x="5381" y="3085"/>
                <a:chExt cx="227" cy="132"/>
              </a:xfrm>
            </p:grpSpPr>
            <p:sp>
              <p:nvSpPr>
                <p:cNvPr id="11270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0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0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0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sp>
        <p:nvSpPr>
          <p:cNvPr id="112706"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altLang="en-US" noProof="0" smtClean="0"/>
              <a:t>Click to edit Master title style</a:t>
            </a:r>
          </a:p>
        </p:txBody>
      </p:sp>
      <p:sp>
        <p:nvSpPr>
          <p:cNvPr id="11270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12708" name="Rectangle 68"/>
          <p:cNvSpPr>
            <a:spLocks noGrp="1" noChangeArrowheads="1"/>
          </p:cNvSpPr>
          <p:nvPr>
            <p:ph type="dt" sz="quarter" idx="2"/>
          </p:nvPr>
        </p:nvSpPr>
        <p:spPr>
          <a:xfrm>
            <a:off x="457200" y="6248400"/>
            <a:ext cx="2133600" cy="457200"/>
          </a:xfrm>
        </p:spPr>
        <p:txBody>
          <a:bodyPr/>
          <a:lstStyle>
            <a:lvl1pPr>
              <a:defRPr/>
            </a:lvl1pPr>
          </a:lstStyle>
          <a:p>
            <a:endParaRPr lang="en-US" altLang="en-US"/>
          </a:p>
        </p:txBody>
      </p:sp>
      <p:sp>
        <p:nvSpPr>
          <p:cNvPr id="112709" name="Rectangle 69"/>
          <p:cNvSpPr>
            <a:spLocks noGrp="1" noChangeArrowheads="1"/>
          </p:cNvSpPr>
          <p:nvPr>
            <p:ph type="ftr" sz="quarter" idx="3"/>
          </p:nvPr>
        </p:nvSpPr>
        <p:spPr>
          <a:xfrm>
            <a:off x="3124200" y="6248400"/>
            <a:ext cx="2895600" cy="457200"/>
          </a:xfrm>
        </p:spPr>
        <p:txBody>
          <a:bodyPr/>
          <a:lstStyle>
            <a:lvl1pPr>
              <a:defRPr/>
            </a:lvl1pPr>
          </a:lstStyle>
          <a:p>
            <a:endParaRPr lang="en-US" altLang="en-US"/>
          </a:p>
        </p:txBody>
      </p:sp>
      <p:sp>
        <p:nvSpPr>
          <p:cNvPr id="112710" name="Rectangle 70"/>
          <p:cNvSpPr>
            <a:spLocks noGrp="1" noChangeArrowheads="1"/>
          </p:cNvSpPr>
          <p:nvPr>
            <p:ph type="sldNum" sz="quarter" idx="4"/>
          </p:nvPr>
        </p:nvSpPr>
        <p:spPr>
          <a:xfrm>
            <a:off x="6553200" y="6248400"/>
            <a:ext cx="2133600" cy="457200"/>
          </a:xfrm>
        </p:spPr>
        <p:txBody>
          <a:bodyPr/>
          <a:lstStyle>
            <a:lvl1pPr>
              <a:defRPr/>
            </a:lvl1pPr>
          </a:lstStyle>
          <a:p>
            <a:fld id="{FAFE27F6-7FC7-4F04-B249-F37FF20ED956}"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 Chedid 2008</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A33E0E9-021C-47F6-BE2D-6885C8F66638}" type="slidenum">
              <a:rPr lang="en-US" altLang="en-US"/>
              <a:pPr/>
              <a:t>‹#›</a:t>
            </a:fld>
            <a:endParaRPr lang="en-US" altLang="en-US"/>
          </a:p>
        </p:txBody>
      </p:sp>
    </p:spTree>
    <p:extLst>
      <p:ext uri="{BB962C8B-B14F-4D97-AF65-F5344CB8AC3E}">
        <p14:creationId xmlns:p14="http://schemas.microsoft.com/office/powerpoint/2010/main" val="257723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 Chedid 2008</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8D0E333-A2AB-4A53-BFF6-1CED1745E189}" type="slidenum">
              <a:rPr lang="en-US" altLang="en-US"/>
              <a:pPr/>
              <a:t>‹#›</a:t>
            </a:fld>
            <a:endParaRPr lang="en-US" altLang="en-US"/>
          </a:p>
        </p:txBody>
      </p:sp>
    </p:spTree>
    <p:extLst>
      <p:ext uri="{BB962C8B-B14F-4D97-AF65-F5344CB8AC3E}">
        <p14:creationId xmlns:p14="http://schemas.microsoft.com/office/powerpoint/2010/main" val="3017251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r>
              <a:rPr lang="en-US" altLang="en-US"/>
              <a:t>L Chedid 2008</a:t>
            </a: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A46E860-A290-4B4B-A387-36F6572BF004}" type="slidenum">
              <a:rPr lang="en-US" altLang="en-US"/>
              <a:pPr/>
              <a:t>‹#›</a:t>
            </a:fld>
            <a:endParaRPr lang="en-US" altLang="en-US"/>
          </a:p>
        </p:txBody>
      </p:sp>
    </p:spTree>
    <p:extLst>
      <p:ext uri="{BB962C8B-B14F-4D97-AF65-F5344CB8AC3E}">
        <p14:creationId xmlns:p14="http://schemas.microsoft.com/office/powerpoint/2010/main" val="177468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r>
              <a:rPr lang="en-US" altLang="en-US"/>
              <a:t>L Chedid 2008</a:t>
            </a: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CA36726-A5B6-48FA-8557-B8FFE1BA6095}" type="slidenum">
              <a:rPr lang="en-US" altLang="en-US"/>
              <a:pPr/>
              <a:t>‹#›</a:t>
            </a:fld>
            <a:endParaRPr lang="en-US" altLang="en-US"/>
          </a:p>
        </p:txBody>
      </p:sp>
    </p:spTree>
    <p:extLst>
      <p:ext uri="{BB962C8B-B14F-4D97-AF65-F5344CB8AC3E}">
        <p14:creationId xmlns:p14="http://schemas.microsoft.com/office/powerpoint/2010/main" val="77441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600200"/>
            <a:ext cx="4038600" cy="4525963"/>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r>
              <a:rPr lang="en-US" altLang="en-US"/>
              <a:t>L Chedid 2008</a:t>
            </a: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AD821768-4467-4A2F-BB27-C0A7CB7C12A4}" type="slidenum">
              <a:rPr lang="en-US" altLang="en-US"/>
              <a:pPr/>
              <a:t>‹#›</a:t>
            </a:fld>
            <a:endParaRPr lang="en-US" altLang="en-US"/>
          </a:p>
        </p:txBody>
      </p:sp>
    </p:spTree>
    <p:extLst>
      <p:ext uri="{BB962C8B-B14F-4D97-AF65-F5344CB8AC3E}">
        <p14:creationId xmlns:p14="http://schemas.microsoft.com/office/powerpoint/2010/main" val="2659085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 Chedid 2008</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6B803E6-7249-4946-9B7E-D3CA790C33F5}" type="slidenum">
              <a:rPr lang="en-US" altLang="en-US"/>
              <a:pPr/>
              <a:t>‹#›</a:t>
            </a:fld>
            <a:endParaRPr lang="en-US" altLang="en-US"/>
          </a:p>
        </p:txBody>
      </p:sp>
    </p:spTree>
    <p:extLst>
      <p:ext uri="{BB962C8B-B14F-4D97-AF65-F5344CB8AC3E}">
        <p14:creationId xmlns:p14="http://schemas.microsoft.com/office/powerpoint/2010/main" val="433506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en-US"/>
              <a:t>L Chedid 2008</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9A6FCC4-BC9C-4EC8-89BE-DFF7E34C7D11}" type="slidenum">
              <a:rPr lang="en-US" altLang="en-US"/>
              <a:pPr/>
              <a:t>‹#›</a:t>
            </a:fld>
            <a:endParaRPr lang="en-US" altLang="en-US"/>
          </a:p>
        </p:txBody>
      </p:sp>
    </p:spTree>
    <p:extLst>
      <p:ext uri="{BB962C8B-B14F-4D97-AF65-F5344CB8AC3E}">
        <p14:creationId xmlns:p14="http://schemas.microsoft.com/office/powerpoint/2010/main" val="4240927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 Chedid 2008</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05D08FD-57CC-459A-878D-A4F3D93F35C2}" type="slidenum">
              <a:rPr lang="en-US" altLang="en-US"/>
              <a:pPr/>
              <a:t>‹#›</a:t>
            </a:fld>
            <a:endParaRPr lang="en-US" altLang="en-US"/>
          </a:p>
        </p:txBody>
      </p:sp>
    </p:spTree>
    <p:extLst>
      <p:ext uri="{BB962C8B-B14F-4D97-AF65-F5344CB8AC3E}">
        <p14:creationId xmlns:p14="http://schemas.microsoft.com/office/powerpoint/2010/main" val="176409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 Chedid 2008</a:t>
            </a:r>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B55D228-A113-47A2-AEB1-440134D9E2C2}" type="slidenum">
              <a:rPr lang="en-US" altLang="en-US"/>
              <a:pPr/>
              <a:t>‹#›</a:t>
            </a:fld>
            <a:endParaRPr lang="en-US" altLang="en-US"/>
          </a:p>
        </p:txBody>
      </p:sp>
    </p:spTree>
    <p:extLst>
      <p:ext uri="{BB962C8B-B14F-4D97-AF65-F5344CB8AC3E}">
        <p14:creationId xmlns:p14="http://schemas.microsoft.com/office/powerpoint/2010/main" val="9664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 Chedid 2008</a:t>
            </a:r>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73C2FF2-C1BA-44D6-98D1-075889AF0517}" type="slidenum">
              <a:rPr lang="en-US" altLang="en-US"/>
              <a:pPr/>
              <a:t>‹#›</a:t>
            </a:fld>
            <a:endParaRPr lang="en-US" altLang="en-US"/>
          </a:p>
        </p:txBody>
      </p:sp>
    </p:spTree>
    <p:extLst>
      <p:ext uri="{BB962C8B-B14F-4D97-AF65-F5344CB8AC3E}">
        <p14:creationId xmlns:p14="http://schemas.microsoft.com/office/powerpoint/2010/main" val="2329588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 Chedid 2008</a:t>
            </a:r>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BF10949-2889-447F-A198-9C97B85FFE35}" type="slidenum">
              <a:rPr lang="en-US" altLang="en-US"/>
              <a:pPr/>
              <a:t>‹#›</a:t>
            </a:fld>
            <a:endParaRPr lang="en-US" altLang="en-US"/>
          </a:p>
        </p:txBody>
      </p:sp>
    </p:spTree>
    <p:extLst>
      <p:ext uri="{BB962C8B-B14F-4D97-AF65-F5344CB8AC3E}">
        <p14:creationId xmlns:p14="http://schemas.microsoft.com/office/powerpoint/2010/main" val="1879360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a:t>L Chedid 2008</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F3B2A53-CF57-48F5-90CA-43E96C46FD60}" type="slidenum">
              <a:rPr lang="en-US" altLang="en-US"/>
              <a:pPr/>
              <a:t>‹#›</a:t>
            </a:fld>
            <a:endParaRPr lang="en-US" altLang="en-US"/>
          </a:p>
        </p:txBody>
      </p:sp>
    </p:spTree>
    <p:extLst>
      <p:ext uri="{BB962C8B-B14F-4D97-AF65-F5344CB8AC3E}">
        <p14:creationId xmlns:p14="http://schemas.microsoft.com/office/powerpoint/2010/main" val="40019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a:t>L Chedid 2008</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128A9F4-6268-4B62-9E86-6A72A3FF7A1A}" type="slidenum">
              <a:rPr lang="en-US" altLang="en-US"/>
              <a:pPr/>
              <a:t>‹#›</a:t>
            </a:fld>
            <a:endParaRPr lang="en-US" altLang="en-US"/>
          </a:p>
        </p:txBody>
      </p:sp>
    </p:spTree>
    <p:extLst>
      <p:ext uri="{BB962C8B-B14F-4D97-AF65-F5344CB8AC3E}">
        <p14:creationId xmlns:p14="http://schemas.microsoft.com/office/powerpoint/2010/main" val="1232869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11619" name="Group 3"/>
          <p:cNvGrpSpPr>
            <a:grpSpLocks/>
          </p:cNvGrpSpPr>
          <p:nvPr/>
        </p:nvGrpSpPr>
        <p:grpSpPr bwMode="auto">
          <a:xfrm>
            <a:off x="3175" y="4267200"/>
            <a:ext cx="9140825" cy="2590800"/>
            <a:chOff x="2" y="2688"/>
            <a:chExt cx="5758" cy="1632"/>
          </a:xfrm>
        </p:grpSpPr>
        <p:sp>
          <p:nvSpPr>
            <p:cNvPr id="111620"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11621" name="Group 5"/>
            <p:cNvGrpSpPr>
              <a:grpSpLocks/>
            </p:cNvGrpSpPr>
            <p:nvPr userDrawn="1"/>
          </p:nvGrpSpPr>
          <p:grpSpPr bwMode="auto">
            <a:xfrm>
              <a:off x="3528" y="3715"/>
              <a:ext cx="792" cy="521"/>
              <a:chOff x="3527" y="3715"/>
              <a:chExt cx="792" cy="521"/>
            </a:xfrm>
          </p:grpSpPr>
          <p:sp>
            <p:nvSpPr>
              <p:cNvPr id="11162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2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2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2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2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27"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28"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29"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30"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31"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3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11633" name="Group 17"/>
            <p:cNvGrpSpPr>
              <a:grpSpLocks/>
            </p:cNvGrpSpPr>
            <p:nvPr userDrawn="1"/>
          </p:nvGrpSpPr>
          <p:grpSpPr bwMode="auto">
            <a:xfrm>
              <a:off x="1776" y="3631"/>
              <a:ext cx="1626" cy="683"/>
              <a:chOff x="1776" y="3631"/>
              <a:chExt cx="1626" cy="683"/>
            </a:xfrm>
          </p:grpSpPr>
          <p:sp>
            <p:nvSpPr>
              <p:cNvPr id="11163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3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3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3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3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3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4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4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42"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43"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44"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45"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46"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47"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48"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49"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50"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51"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11652" name="Group 36"/>
            <p:cNvGrpSpPr>
              <a:grpSpLocks/>
            </p:cNvGrpSpPr>
            <p:nvPr userDrawn="1"/>
          </p:nvGrpSpPr>
          <p:grpSpPr bwMode="auto">
            <a:xfrm>
              <a:off x="4128" y="3360"/>
              <a:ext cx="1351" cy="821"/>
              <a:chOff x="4128" y="3360"/>
              <a:chExt cx="1351" cy="821"/>
            </a:xfrm>
          </p:grpSpPr>
          <p:sp>
            <p:nvSpPr>
              <p:cNvPr id="111653"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54"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55"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56"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57"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58"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59"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60"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61"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62"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63"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6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6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6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6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6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6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11670" name="Group 54"/>
            <p:cNvGrpSpPr>
              <a:grpSpLocks/>
            </p:cNvGrpSpPr>
            <p:nvPr userDrawn="1"/>
          </p:nvGrpSpPr>
          <p:grpSpPr bwMode="auto">
            <a:xfrm>
              <a:off x="5280" y="3024"/>
              <a:ext cx="425" cy="258"/>
              <a:chOff x="5280" y="3024"/>
              <a:chExt cx="425" cy="258"/>
            </a:xfrm>
          </p:grpSpPr>
          <p:sp>
            <p:nvSpPr>
              <p:cNvPr id="111671"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72"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73"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74"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75"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76"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77"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11678" name="Group 62"/>
              <p:cNvGrpSpPr>
                <a:grpSpLocks/>
              </p:cNvGrpSpPr>
              <p:nvPr/>
            </p:nvGrpSpPr>
            <p:grpSpPr bwMode="auto">
              <a:xfrm>
                <a:off x="5381" y="3085"/>
                <a:ext cx="227" cy="132"/>
                <a:chOff x="5381" y="3085"/>
                <a:chExt cx="227" cy="132"/>
              </a:xfrm>
            </p:grpSpPr>
            <p:sp>
              <p:nvSpPr>
                <p:cNvPr id="11167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8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8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168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sp>
        <p:nvSpPr>
          <p:cNvPr id="111683"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p>
        </p:txBody>
      </p:sp>
      <p:sp>
        <p:nvSpPr>
          <p:cNvPr id="111684"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1685"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r>
              <a:rPr lang="en-US" altLang="en-US"/>
              <a:t>L Chedid 2008</a:t>
            </a:r>
          </a:p>
        </p:txBody>
      </p:sp>
      <p:sp>
        <p:nvSpPr>
          <p:cNvPr id="111686"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ltLang="en-US"/>
          </a:p>
        </p:txBody>
      </p:sp>
      <p:sp>
        <p:nvSpPr>
          <p:cNvPr id="111687"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1D97FFA0-D038-4C78-B573-2C65CBCD095C}"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timing>
    <p:tnLst>
      <p:par>
        <p:cTn id="1" dur="indefinite" restart="never" nodeType="tmRoot"/>
      </p:par>
    </p:tnLst>
  </p:timing>
  <p:hf sldNum="0" hdr="0" ftr="0"/>
  <p:txStyles>
    <p:titleStyle>
      <a:lvl1pPr algn="ctr" rtl="0" fontAlgn="base">
        <a:spcBef>
          <a:spcPct val="0"/>
        </a:spcBef>
        <a:spcAft>
          <a:spcPct val="0"/>
        </a:spcAft>
        <a:defRPr sz="4400" kern="1200">
          <a:solidFill>
            <a:srgbClr val="FFFF00"/>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rgbClr val="FFFF00"/>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rgbClr val="FFFF00"/>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rgbClr val="FFFF00"/>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rgbClr val="FFFF00"/>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rgbClr val="FFFF00"/>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rgbClr val="FFFF00"/>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rgbClr val="FFFF00"/>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rgbClr val="FFFF00"/>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80000"/>
        <a:buFont typeface="Wingdings" panose="05000000000000000000" pitchFamily="2" charset="2"/>
        <a:buChar char="Ø"/>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SzPct val="50000"/>
        <a:buFont typeface="Wingdings" panose="05000000000000000000" pitchFamily="2" charset="2"/>
        <a:buChar char="l"/>
        <a:defRPr sz="2000" kern="1200">
          <a:solidFill>
            <a:srgbClr val="FFFF00"/>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Char char="•"/>
        <a:defRPr sz="2000" kern="1200">
          <a:solidFill>
            <a:srgbClr val="FFFF00"/>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4.xml"/><Relationship Id="rId1" Type="http://schemas.openxmlformats.org/officeDocument/2006/relationships/video" Target="file:///C:\Documents%20and%20Settings\lchedid\My%20Documents\My%20Videos\Big%20Sig%20Fig%20Gig%20(The%20Significant%20Figures%20Song).WMV" TargetMode="Externa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effectLst/>
              </a:rPr>
              <a:t>L </a:t>
            </a:r>
            <a:r>
              <a:rPr lang="en-US" altLang="en-US" dirty="0" err="1">
                <a:effectLst/>
              </a:rPr>
              <a:t>Chedid</a:t>
            </a:r>
            <a:r>
              <a:rPr lang="en-US" altLang="en-US" dirty="0">
                <a:effectLst/>
              </a:rPr>
              <a:t> 2008</a:t>
            </a:r>
          </a:p>
        </p:txBody>
      </p:sp>
      <p:sp>
        <p:nvSpPr>
          <p:cNvPr id="2052" name="Rectangle 4"/>
          <p:cNvSpPr>
            <a:spLocks noGrp="1" noChangeArrowheads="1"/>
          </p:cNvSpPr>
          <p:nvPr>
            <p:ph type="title"/>
          </p:nvPr>
        </p:nvSpPr>
        <p:spPr>
          <a:xfrm>
            <a:off x="457200" y="307975"/>
            <a:ext cx="8229600" cy="1139825"/>
          </a:xfrm>
        </p:spPr>
        <p:txBody>
          <a:bodyPr/>
          <a:lstStyle/>
          <a:p>
            <a:r>
              <a:rPr lang="en-US" altLang="en-US" dirty="0">
                <a:effectLst/>
              </a:rPr>
              <a:t>Significance in Measurement</a:t>
            </a:r>
          </a:p>
        </p:txBody>
      </p:sp>
      <p:sp>
        <p:nvSpPr>
          <p:cNvPr id="2053" name="Rectangle 5"/>
          <p:cNvSpPr>
            <a:spLocks noGrp="1" noChangeArrowheads="1"/>
          </p:cNvSpPr>
          <p:nvPr>
            <p:ph type="body" idx="1"/>
          </p:nvPr>
        </p:nvSpPr>
        <p:spPr/>
        <p:txBody>
          <a:bodyPr/>
          <a:lstStyle/>
          <a:p>
            <a:r>
              <a:rPr lang="en-US" altLang="en-US" b="1" dirty="0">
                <a:effectLst/>
              </a:rPr>
              <a:t>Measurements always involve a </a:t>
            </a:r>
            <a:r>
              <a:rPr lang="en-US" altLang="en-US" b="1" dirty="0">
                <a:solidFill>
                  <a:schemeClr val="accent1"/>
                </a:solidFill>
                <a:effectLst/>
              </a:rPr>
              <a:t>comparison</a:t>
            </a:r>
            <a:r>
              <a:rPr lang="en-US" altLang="en-US" b="1" dirty="0">
                <a:effectLst/>
              </a:rPr>
              <a:t>.</a:t>
            </a:r>
            <a:r>
              <a:rPr lang="en-US" altLang="en-US" dirty="0">
                <a:effectLst/>
              </a:rPr>
              <a:t> </a:t>
            </a:r>
          </a:p>
          <a:p>
            <a:pPr lvl="1"/>
            <a:r>
              <a:rPr lang="en-US" altLang="en-US" dirty="0">
                <a:effectLst/>
              </a:rPr>
              <a:t>When you say that a table is 6 feet long, you're really saying that the table is six times longer than an object that is 1 foot long. </a:t>
            </a:r>
          </a:p>
          <a:p>
            <a:pPr lvl="1"/>
            <a:r>
              <a:rPr lang="en-US" altLang="en-US" dirty="0">
                <a:effectLst/>
              </a:rPr>
              <a:t>The foot is a </a:t>
            </a:r>
            <a:r>
              <a:rPr lang="en-US" altLang="en-US" i="1" dirty="0">
                <a:solidFill>
                  <a:srgbClr val="FFFF00"/>
                </a:solidFill>
                <a:effectLst/>
              </a:rPr>
              <a:t>unit</a:t>
            </a:r>
            <a:r>
              <a:rPr lang="en-US" altLang="en-US" dirty="0">
                <a:effectLst/>
              </a:rPr>
              <a:t>; you measure the length of the table by comparing it with an object like a yardstick or a tape measure that is a known number of feet long. </a:t>
            </a:r>
            <a:endParaRPr lang="en-US" altLang="en-US" b="1"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5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5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43010" name="Rectangle 2"/>
          <p:cNvSpPr>
            <a:spLocks noGrp="1" noChangeArrowheads="1"/>
          </p:cNvSpPr>
          <p:nvPr>
            <p:ph type="title"/>
          </p:nvPr>
        </p:nvSpPr>
        <p:spPr/>
        <p:txBody>
          <a:bodyPr/>
          <a:lstStyle/>
          <a:p>
            <a:r>
              <a:rPr lang="en-US" altLang="en-US" dirty="0">
                <a:effectLst/>
              </a:rPr>
              <a:t>Significance in Measurement</a:t>
            </a:r>
          </a:p>
        </p:txBody>
      </p:sp>
      <p:sp>
        <p:nvSpPr>
          <p:cNvPr id="43011" name="Rectangle 3"/>
          <p:cNvSpPr>
            <a:spLocks noGrp="1" noChangeArrowheads="1"/>
          </p:cNvSpPr>
          <p:nvPr>
            <p:ph type="body" idx="1"/>
          </p:nvPr>
        </p:nvSpPr>
        <p:spPr/>
        <p:txBody>
          <a:bodyPr/>
          <a:lstStyle/>
          <a:p>
            <a:pPr>
              <a:lnSpc>
                <a:spcPct val="90000"/>
              </a:lnSpc>
            </a:pPr>
            <a:r>
              <a:rPr lang="en-US" altLang="en-US">
                <a:effectLst/>
              </a:rPr>
              <a:t>The correct answer is . . .</a:t>
            </a:r>
          </a:p>
          <a:p>
            <a:pPr algn="ctr">
              <a:lnSpc>
                <a:spcPct val="90000"/>
              </a:lnSpc>
              <a:buFont typeface="Wingdings" panose="05000000000000000000" pitchFamily="2" charset="2"/>
              <a:buNone/>
            </a:pPr>
            <a:r>
              <a:rPr lang="en-US" altLang="en-US">
                <a:solidFill>
                  <a:srgbClr val="FFFF00"/>
                </a:solidFill>
                <a:effectLst/>
              </a:rPr>
              <a:t>D</a:t>
            </a:r>
          </a:p>
          <a:p>
            <a:pPr>
              <a:lnSpc>
                <a:spcPct val="90000"/>
              </a:lnSpc>
            </a:pPr>
            <a:endParaRPr lang="en-US" altLang="en-US">
              <a:solidFill>
                <a:srgbClr val="FFFF00"/>
              </a:solidFill>
              <a:effectLst/>
            </a:endParaRPr>
          </a:p>
          <a:p>
            <a:pPr>
              <a:lnSpc>
                <a:spcPct val="90000"/>
              </a:lnSpc>
            </a:pPr>
            <a:r>
              <a:rPr lang="en-US" altLang="en-US">
                <a:effectLst/>
              </a:rPr>
              <a:t>This is the best choice because . . .</a:t>
            </a:r>
          </a:p>
          <a:p>
            <a:pPr lvl="1">
              <a:lnSpc>
                <a:spcPct val="90000"/>
              </a:lnSpc>
            </a:pPr>
            <a:r>
              <a:rPr lang="en-US" altLang="en-US">
                <a:effectLst/>
              </a:rPr>
              <a:t>The top thermometer reads to 0.1 so 0.0</a:t>
            </a:r>
            <a:r>
              <a:rPr lang="en-US" altLang="en-US">
                <a:solidFill>
                  <a:srgbClr val="FFFF00"/>
                </a:solidFill>
                <a:effectLst/>
              </a:rPr>
              <a:t>1</a:t>
            </a:r>
            <a:r>
              <a:rPr lang="en-US" altLang="en-US">
                <a:effectLst/>
              </a:rPr>
              <a:t> can be estimated</a:t>
            </a:r>
          </a:p>
          <a:p>
            <a:pPr lvl="1">
              <a:lnSpc>
                <a:spcPct val="90000"/>
              </a:lnSpc>
            </a:pPr>
            <a:r>
              <a:rPr lang="en-US" altLang="en-US">
                <a:effectLst/>
              </a:rPr>
              <a:t>The middle thermometer reads to 0.2 so 0.0</a:t>
            </a:r>
            <a:r>
              <a:rPr lang="en-US" altLang="en-US">
                <a:solidFill>
                  <a:srgbClr val="FFFF00"/>
                </a:solidFill>
                <a:effectLst/>
              </a:rPr>
              <a:t>2</a:t>
            </a:r>
            <a:r>
              <a:rPr lang="en-US" altLang="en-US">
                <a:effectLst/>
              </a:rPr>
              <a:t> can be estimated</a:t>
            </a:r>
          </a:p>
          <a:p>
            <a:pPr lvl="1">
              <a:lnSpc>
                <a:spcPct val="90000"/>
              </a:lnSpc>
            </a:pPr>
            <a:r>
              <a:rPr lang="en-US" altLang="en-US">
                <a:effectLst/>
              </a:rPr>
              <a:t>In both cases, a reading of 17.0</a:t>
            </a:r>
            <a:r>
              <a:rPr lang="en-US" altLang="en-US">
                <a:solidFill>
                  <a:srgbClr val="FFFF00"/>
                </a:solidFill>
                <a:effectLst/>
              </a:rPr>
              <a:t>0</a:t>
            </a:r>
            <a:r>
              <a:rPr lang="en-US" altLang="en-US">
                <a:effectLst/>
              </a:rPr>
              <a:t> is possible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3011">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3011">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30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457200" y="6248400"/>
            <a:ext cx="2133600" cy="476250"/>
          </a:xfrm>
        </p:spPr>
        <p:txBody>
          <a:bodyPr/>
          <a:lstStyle/>
          <a:p>
            <a:r>
              <a:rPr lang="en-US" altLang="en-US">
                <a:effectLst/>
              </a:rPr>
              <a:t>L Chedid 2008</a:t>
            </a:r>
          </a:p>
        </p:txBody>
      </p:sp>
      <p:sp>
        <p:nvSpPr>
          <p:cNvPr id="20482" name="Rectangle 2"/>
          <p:cNvSpPr>
            <a:spLocks noGrp="1" noChangeArrowheads="1"/>
          </p:cNvSpPr>
          <p:nvPr>
            <p:ph type="title"/>
          </p:nvPr>
        </p:nvSpPr>
        <p:spPr>
          <a:xfrm>
            <a:off x="457200" y="280988"/>
            <a:ext cx="8229600" cy="1139825"/>
          </a:xfrm>
        </p:spPr>
        <p:txBody>
          <a:bodyPr/>
          <a:lstStyle/>
          <a:p>
            <a:r>
              <a:rPr lang="en-US" altLang="en-US" dirty="0">
                <a:effectLst/>
              </a:rPr>
              <a:t>Significance in Measurement</a:t>
            </a:r>
          </a:p>
        </p:txBody>
      </p:sp>
      <p:sp>
        <p:nvSpPr>
          <p:cNvPr id="20484" name="Rectangle 4"/>
          <p:cNvSpPr>
            <a:spLocks noGrp="1" noChangeArrowheads="1"/>
          </p:cNvSpPr>
          <p:nvPr>
            <p:ph type="body" sz="half" idx="1"/>
          </p:nvPr>
        </p:nvSpPr>
        <p:spPr>
          <a:xfrm>
            <a:off x="457200" y="1603375"/>
            <a:ext cx="4038600" cy="4525963"/>
          </a:xfrm>
        </p:spPr>
        <p:txBody>
          <a:bodyPr/>
          <a:lstStyle/>
          <a:p>
            <a:pPr>
              <a:lnSpc>
                <a:spcPct val="90000"/>
              </a:lnSpc>
            </a:pPr>
            <a:r>
              <a:rPr lang="en-US" altLang="en-US" sz="2400" b="1">
                <a:effectLst/>
              </a:rPr>
              <a:t>Use the bottom of the </a:t>
            </a:r>
            <a:r>
              <a:rPr lang="en-US" altLang="en-US" sz="2400" b="1">
                <a:solidFill>
                  <a:schemeClr val="accent1"/>
                </a:solidFill>
                <a:effectLst/>
              </a:rPr>
              <a:t>meniscus</a:t>
            </a:r>
            <a:r>
              <a:rPr lang="en-US" altLang="en-US" sz="2400">
                <a:effectLst/>
              </a:rPr>
              <a:t> (the curved interface between air and liquid) as a point of reference in making measurements of volume in a graduated cylinder, pipet, or buret. </a:t>
            </a:r>
          </a:p>
          <a:p>
            <a:pPr>
              <a:lnSpc>
                <a:spcPct val="90000"/>
              </a:lnSpc>
            </a:pPr>
            <a:r>
              <a:rPr lang="en-US" altLang="en-US" sz="2400">
                <a:effectLst/>
              </a:rPr>
              <a:t>In reading any scale, your line of sight should be perpendicular to the scale to avoid 'parallax' reading errors. </a:t>
            </a:r>
          </a:p>
        </p:txBody>
      </p:sp>
      <p:pic>
        <p:nvPicPr>
          <p:cNvPr id="20487" name="Picture 7" descr="meniscus" title="meniscus"/>
          <p:cNvPicPr>
            <a:picLocks noChangeAspect="1" noChangeArrowheads="1"/>
          </p:cNvPicPr>
          <p:nvPr/>
        </p:nvPicPr>
        <p:blipFill>
          <a:blip r:embed="rId3">
            <a:extLst>
              <a:ext uri="{28A0092B-C50C-407E-A947-70E740481C1C}">
                <a14:useLocalDpi xmlns:a14="http://schemas.microsoft.com/office/drawing/2010/main" val="0"/>
              </a:ext>
            </a:extLst>
          </a:blip>
          <a:srcRect r="72997" b="356"/>
          <a:stretch>
            <a:fillRect/>
          </a:stretch>
        </p:blipFill>
        <p:spPr bwMode="auto">
          <a:xfrm>
            <a:off x="6019800" y="1371600"/>
            <a:ext cx="1447800" cy="495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en-US" altLang="en-US">
                <a:effectLst/>
              </a:rPr>
              <a:t>L Chedid 2008</a:t>
            </a:r>
          </a:p>
        </p:txBody>
      </p:sp>
      <p:sp>
        <p:nvSpPr>
          <p:cNvPr id="24578" name="Rectangle 2"/>
          <p:cNvSpPr>
            <a:spLocks noGrp="1" noChangeArrowheads="1"/>
          </p:cNvSpPr>
          <p:nvPr>
            <p:ph type="title"/>
          </p:nvPr>
        </p:nvSpPr>
        <p:spPr/>
        <p:txBody>
          <a:bodyPr/>
          <a:lstStyle/>
          <a:p>
            <a:r>
              <a:rPr lang="en-US" altLang="en-US" dirty="0">
                <a:effectLst/>
              </a:rPr>
              <a:t>Significance in Measurement</a:t>
            </a:r>
          </a:p>
        </p:txBody>
      </p:sp>
      <p:sp>
        <p:nvSpPr>
          <p:cNvPr id="24579" name="Rectangle 3"/>
          <p:cNvSpPr>
            <a:spLocks noGrp="1" noChangeArrowheads="1"/>
          </p:cNvSpPr>
          <p:nvPr>
            <p:ph type="body" sz="half" idx="1"/>
          </p:nvPr>
        </p:nvSpPr>
        <p:spPr/>
        <p:txBody>
          <a:bodyPr/>
          <a:lstStyle/>
          <a:p>
            <a:r>
              <a:rPr lang="en-US" altLang="en-US" sz="2800" b="1">
                <a:effectLst/>
              </a:rPr>
              <a:t>Determine the volume readings for the two cylinders to the right, assuming each scale is in mL.</a:t>
            </a:r>
          </a:p>
        </p:txBody>
      </p:sp>
      <p:pic>
        <p:nvPicPr>
          <p:cNvPr id="24582" name="Picture 6" descr="meniscus" title="meniscus"/>
          <p:cNvPicPr>
            <a:picLocks noChangeAspect="1" noChangeArrowheads="1"/>
          </p:cNvPicPr>
          <p:nvPr/>
        </p:nvPicPr>
        <p:blipFill>
          <a:blip r:embed="rId3">
            <a:extLst>
              <a:ext uri="{28A0092B-C50C-407E-A947-70E740481C1C}">
                <a14:useLocalDpi xmlns:a14="http://schemas.microsoft.com/office/drawing/2010/main" val="0"/>
              </a:ext>
            </a:extLst>
          </a:blip>
          <a:srcRect l="30380" r="27426" b="356"/>
          <a:stretch>
            <a:fillRect/>
          </a:stretch>
        </p:blipFill>
        <p:spPr bwMode="auto">
          <a:xfrm>
            <a:off x="5181600" y="1600200"/>
            <a:ext cx="1524000" cy="4495800"/>
          </a:xfrm>
          <a:prstGeom prst="rect">
            <a:avLst/>
          </a:prstGeom>
          <a:noFill/>
          <a:extLst>
            <a:ext uri="{909E8E84-426E-40DD-AFC4-6F175D3DCCD1}">
              <a14:hiddenFill xmlns:a14="http://schemas.microsoft.com/office/drawing/2010/main">
                <a:solidFill>
                  <a:srgbClr val="FFFFFF"/>
                </a:solidFill>
              </a14:hiddenFill>
            </a:ext>
          </a:extLst>
        </p:spPr>
      </p:pic>
      <p:pic>
        <p:nvPicPr>
          <p:cNvPr id="24585" name="Picture 9" descr="meniscus" title="meniscus"/>
          <p:cNvPicPr>
            <a:picLocks noChangeAspect="1" noChangeArrowheads="1"/>
          </p:cNvPicPr>
          <p:nvPr/>
        </p:nvPicPr>
        <p:blipFill>
          <a:blip r:embed="rId3">
            <a:extLst>
              <a:ext uri="{28A0092B-C50C-407E-A947-70E740481C1C}">
                <a14:useLocalDpi xmlns:a14="http://schemas.microsoft.com/office/drawing/2010/main" val="0"/>
              </a:ext>
            </a:extLst>
          </a:blip>
          <a:srcRect l="81013" r="6329" b="-1334"/>
          <a:stretch>
            <a:fillRect/>
          </a:stretch>
        </p:blipFill>
        <p:spPr bwMode="auto">
          <a:xfrm>
            <a:off x="7543800" y="1600200"/>
            <a:ext cx="457200" cy="4572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27651" name="Rectangle 3"/>
          <p:cNvSpPr>
            <a:spLocks noGrp="1" noChangeArrowheads="1"/>
          </p:cNvSpPr>
          <p:nvPr>
            <p:ph type="body" idx="1"/>
          </p:nvPr>
        </p:nvSpPr>
        <p:spPr/>
        <p:txBody>
          <a:bodyPr/>
          <a:lstStyle/>
          <a:p>
            <a:r>
              <a:rPr lang="en-US" altLang="en-US" b="1" dirty="0">
                <a:effectLst/>
              </a:rPr>
              <a:t>Numbers obtained by </a:t>
            </a:r>
            <a:r>
              <a:rPr lang="en-US" altLang="en-US" b="1" dirty="0">
                <a:solidFill>
                  <a:schemeClr val="accent1"/>
                </a:solidFill>
                <a:effectLst/>
              </a:rPr>
              <a:t>counting</a:t>
            </a:r>
            <a:r>
              <a:rPr lang="en-US" altLang="en-US" b="1" dirty="0">
                <a:effectLst/>
              </a:rPr>
              <a:t> have no uncertainty</a:t>
            </a:r>
            <a:r>
              <a:rPr lang="en-US" altLang="en-US" dirty="0">
                <a:effectLst/>
              </a:rPr>
              <a:t> unless the count is very large. </a:t>
            </a:r>
          </a:p>
          <a:p>
            <a:pPr lvl="1"/>
            <a:r>
              <a:rPr lang="en-US" altLang="en-US" dirty="0">
                <a:effectLst/>
              </a:rPr>
              <a:t>For example, the word </a:t>
            </a:r>
            <a:r>
              <a:rPr lang="en-US" altLang="en-US" i="1" dirty="0">
                <a:solidFill>
                  <a:srgbClr val="FFFF00"/>
                </a:solidFill>
                <a:effectLst/>
              </a:rPr>
              <a:t>'sesquipedalian'</a:t>
            </a:r>
            <a:r>
              <a:rPr lang="en-US" altLang="en-US" dirty="0">
                <a:effectLst/>
              </a:rPr>
              <a:t> has 14 letters. </a:t>
            </a:r>
          </a:p>
          <a:p>
            <a:pPr lvl="1"/>
            <a:r>
              <a:rPr lang="en-US" altLang="en-US" dirty="0">
                <a:effectLst/>
              </a:rPr>
              <a:t>"14 letters" is not a measurement, since that would imply that we were uncertain about the count in the ones place. </a:t>
            </a:r>
          </a:p>
          <a:p>
            <a:pPr lvl="1"/>
            <a:r>
              <a:rPr lang="en-US" altLang="en-US" dirty="0">
                <a:effectLst/>
              </a:rPr>
              <a:t>14 is an exact number here. </a:t>
            </a:r>
          </a:p>
        </p:txBody>
      </p:sp>
      <p:sp>
        <p:nvSpPr>
          <p:cNvPr id="27652" name="Rectangle 4"/>
          <p:cNvSpPr>
            <a:spLocks noGrp="1" noChangeArrowheads="1"/>
          </p:cNvSpPr>
          <p:nvPr>
            <p:ph type="title"/>
          </p:nvPr>
        </p:nvSpPr>
        <p:spPr/>
        <p:txBody>
          <a:bodyPr/>
          <a:lstStyle/>
          <a:p>
            <a:r>
              <a:rPr lang="en-US" altLang="en-US">
                <a:effectLst/>
              </a:rPr>
              <a:t>Significance of Measurement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29698" name="Rectangle 2"/>
          <p:cNvSpPr>
            <a:spLocks noGrp="1" noChangeArrowheads="1"/>
          </p:cNvSpPr>
          <p:nvPr>
            <p:ph type="title"/>
          </p:nvPr>
        </p:nvSpPr>
        <p:spPr/>
        <p:txBody>
          <a:bodyPr/>
          <a:lstStyle/>
          <a:p>
            <a:r>
              <a:rPr lang="en-US" altLang="en-US">
                <a:effectLst/>
              </a:rPr>
              <a:t>Significance in Measurement</a:t>
            </a:r>
          </a:p>
        </p:txBody>
      </p:sp>
      <p:sp>
        <p:nvSpPr>
          <p:cNvPr id="29699" name="Rectangle 3"/>
          <p:cNvSpPr>
            <a:spLocks noGrp="1" noChangeArrowheads="1"/>
          </p:cNvSpPr>
          <p:nvPr>
            <p:ph type="body" idx="1"/>
          </p:nvPr>
        </p:nvSpPr>
        <p:spPr/>
        <p:txBody>
          <a:bodyPr/>
          <a:lstStyle/>
          <a:p>
            <a:r>
              <a:rPr lang="en-US" altLang="en-US" sz="2800" b="1">
                <a:effectLst/>
              </a:rPr>
              <a:t>Numbers obtained from </a:t>
            </a:r>
            <a:r>
              <a:rPr lang="en-US" altLang="en-US" sz="2800" b="1">
                <a:solidFill>
                  <a:schemeClr val="accent1"/>
                </a:solidFill>
                <a:effectLst/>
              </a:rPr>
              <a:t>definitions</a:t>
            </a:r>
            <a:r>
              <a:rPr lang="en-US" altLang="en-US" sz="2800" b="1">
                <a:effectLst/>
              </a:rPr>
              <a:t> have no uncertainty</a:t>
            </a:r>
            <a:r>
              <a:rPr lang="en-US" altLang="en-US" sz="2800">
                <a:effectLst/>
              </a:rPr>
              <a:t> unless they have been rounded off. </a:t>
            </a:r>
          </a:p>
          <a:p>
            <a:pPr lvl="1"/>
            <a:r>
              <a:rPr lang="en-US" altLang="en-US" sz="2400">
                <a:effectLst/>
              </a:rPr>
              <a:t>For example, a foot is exactly 12 inches. The 12 </a:t>
            </a:r>
            <a:r>
              <a:rPr lang="en-US" altLang="en-US" sz="2400" i="1">
                <a:solidFill>
                  <a:srgbClr val="FFFF00"/>
                </a:solidFill>
                <a:effectLst/>
              </a:rPr>
              <a:t>is not uncertain at all</a:t>
            </a:r>
            <a:r>
              <a:rPr lang="en-US" altLang="en-US" sz="2400">
                <a:solidFill>
                  <a:srgbClr val="FFFF00"/>
                </a:solidFill>
                <a:effectLst/>
              </a:rPr>
              <a:t>. </a:t>
            </a:r>
          </a:p>
          <a:p>
            <a:pPr lvl="1"/>
            <a:r>
              <a:rPr lang="en-US" altLang="en-US" sz="2400">
                <a:effectLst/>
              </a:rPr>
              <a:t>A foot is also exactly 30.48 centimeters from the definition of the centimeter. The 8 in 30.48 </a:t>
            </a:r>
            <a:r>
              <a:rPr lang="en-US" altLang="en-US" sz="2400" i="1">
                <a:solidFill>
                  <a:srgbClr val="FFFF00"/>
                </a:solidFill>
                <a:effectLst/>
              </a:rPr>
              <a:t>is not uncertain at all</a:t>
            </a:r>
            <a:r>
              <a:rPr lang="en-US" altLang="en-US" sz="2400">
                <a:solidFill>
                  <a:srgbClr val="FFFF00"/>
                </a:solidFill>
                <a:effectLst/>
              </a:rPr>
              <a:t>. </a:t>
            </a:r>
          </a:p>
          <a:p>
            <a:pPr lvl="1"/>
            <a:r>
              <a:rPr lang="en-US" altLang="en-US" sz="2400">
                <a:effectLst/>
              </a:rPr>
              <a:t>But if you say 1 foot is 30.5 centimeters, you've rounded off the definition and </a:t>
            </a:r>
            <a:r>
              <a:rPr lang="en-US" altLang="en-US" sz="2400" i="1">
                <a:solidFill>
                  <a:srgbClr val="FFFF00"/>
                </a:solidFill>
                <a:effectLst/>
              </a:rPr>
              <a:t>the rounded digit is uncertain</a:t>
            </a:r>
            <a:r>
              <a:rPr lang="en-US" altLang="en-US" sz="2400">
                <a:solidFill>
                  <a:srgbClr val="FFFF00"/>
                </a:solidFill>
                <a:effectLst/>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1746" name="Rectangle 2"/>
          <p:cNvSpPr>
            <a:spLocks noGrp="1" noChangeArrowheads="1"/>
          </p:cNvSpPr>
          <p:nvPr>
            <p:ph type="title"/>
          </p:nvPr>
        </p:nvSpPr>
        <p:spPr/>
        <p:txBody>
          <a:bodyPr/>
          <a:lstStyle/>
          <a:p>
            <a:r>
              <a:rPr lang="en-US" altLang="en-US" dirty="0">
                <a:effectLst/>
              </a:rPr>
              <a:t>Significance in Measurement</a:t>
            </a:r>
          </a:p>
        </p:txBody>
      </p:sp>
      <p:sp>
        <p:nvSpPr>
          <p:cNvPr id="31747" name="Rectangle 3"/>
          <p:cNvSpPr>
            <a:spLocks noGrp="1" noChangeArrowheads="1"/>
          </p:cNvSpPr>
          <p:nvPr>
            <p:ph type="body" idx="1"/>
          </p:nvPr>
        </p:nvSpPr>
        <p:spPr/>
        <p:txBody>
          <a:bodyPr/>
          <a:lstStyle/>
          <a:p>
            <a:r>
              <a:rPr lang="en-US" altLang="en-US">
                <a:effectLst/>
              </a:rPr>
              <a:t>You should have picked choices . . .</a:t>
            </a:r>
          </a:p>
          <a:p>
            <a:pPr algn="ctr">
              <a:buFont typeface="Wingdings" panose="05000000000000000000" pitchFamily="2" charset="2"/>
              <a:buNone/>
            </a:pPr>
            <a:r>
              <a:rPr lang="en-US" altLang="en-US">
                <a:solidFill>
                  <a:srgbClr val="FFFF00"/>
                </a:solidFill>
                <a:effectLst/>
              </a:rPr>
              <a:t>1, 2 and 4</a:t>
            </a:r>
          </a:p>
          <a:p>
            <a:r>
              <a:rPr lang="en-US" altLang="en-US">
                <a:effectLst/>
              </a:rPr>
              <a:t>Choices 3 and 5 are incorrect because both are counts are very large.</a:t>
            </a:r>
          </a:p>
          <a:p>
            <a:pPr lvl="1"/>
            <a:r>
              <a:rPr lang="en-US" altLang="en-US">
                <a:effectLst/>
              </a:rPr>
              <a:t>Recall that very large counts have uncertainty because of </a:t>
            </a:r>
            <a:r>
              <a:rPr lang="en-US" altLang="en-US" i="1">
                <a:solidFill>
                  <a:srgbClr val="FFFF00"/>
                </a:solidFill>
                <a:effectLst/>
              </a:rPr>
              <a:t>inherent flaws in the counting process</a:t>
            </a:r>
            <a:r>
              <a:rPr lang="en-US" altLang="en-US">
                <a:solidFill>
                  <a:srgbClr val="FFFF00"/>
                </a:solidFill>
                <a:effectLst/>
              </a:rPr>
              <a:t>.</a:t>
            </a:r>
            <a:endParaRPr lang="en-US" altLang="en-US" i="1">
              <a:solidFill>
                <a:srgbClr val="FFFF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2770" name="Rectangle 2"/>
          <p:cNvSpPr>
            <a:spLocks noGrp="1" noChangeArrowheads="1"/>
          </p:cNvSpPr>
          <p:nvPr>
            <p:ph type="title"/>
          </p:nvPr>
        </p:nvSpPr>
        <p:spPr/>
        <p:txBody>
          <a:bodyPr/>
          <a:lstStyle/>
          <a:p>
            <a:r>
              <a:rPr lang="en-US" altLang="en-US">
                <a:effectLst/>
              </a:rPr>
              <a:t>Significance in Measurement</a:t>
            </a:r>
          </a:p>
        </p:txBody>
      </p:sp>
      <p:sp>
        <p:nvSpPr>
          <p:cNvPr id="32771" name="Rectangle 3"/>
          <p:cNvSpPr>
            <a:spLocks noGrp="1" noChangeArrowheads="1"/>
          </p:cNvSpPr>
          <p:nvPr>
            <p:ph type="body" idx="1"/>
          </p:nvPr>
        </p:nvSpPr>
        <p:spPr/>
        <p:txBody>
          <a:bodyPr/>
          <a:lstStyle/>
          <a:p>
            <a:r>
              <a:rPr lang="en-US" altLang="en-US" b="1">
                <a:effectLst/>
              </a:rPr>
              <a:t>All of the digits up to and including the estimated digit are called</a:t>
            </a:r>
            <a:r>
              <a:rPr lang="en-US" altLang="en-US">
                <a:effectLst/>
              </a:rPr>
              <a:t> </a:t>
            </a:r>
            <a:r>
              <a:rPr lang="en-US" altLang="en-US" b="1">
                <a:solidFill>
                  <a:schemeClr val="accent1"/>
                </a:solidFill>
                <a:effectLst/>
              </a:rPr>
              <a:t>significant digits</a:t>
            </a:r>
            <a:r>
              <a:rPr lang="en-US" altLang="en-US">
                <a:solidFill>
                  <a:schemeClr val="accent1"/>
                </a:solidFill>
                <a:effectLst/>
              </a:rPr>
              <a:t>. </a:t>
            </a:r>
          </a:p>
          <a:p>
            <a:pPr lvl="1"/>
            <a:r>
              <a:rPr lang="en-US" altLang="en-US">
                <a:effectLst/>
              </a:rPr>
              <a:t>Consider the following measurements. The estimated digit is in gold: </a:t>
            </a:r>
            <a:endParaRPr lang="en-US" altLang="en-US" b="1">
              <a:effectLst/>
            </a:endParaRPr>
          </a:p>
          <a:p>
            <a:pPr>
              <a:buFont typeface="Wingdings" panose="05000000000000000000" pitchFamily="2" charset="2"/>
              <a:buNone/>
            </a:pPr>
            <a:r>
              <a:rPr lang="en-US" altLang="en-US" sz="2000">
                <a:effectLst/>
              </a:rPr>
              <a:t>	  </a:t>
            </a:r>
            <a:r>
              <a:rPr lang="en-US" altLang="en-US" sz="2000">
                <a:solidFill>
                  <a:srgbClr val="FFFF00"/>
                </a:solidFill>
                <a:effectLst/>
              </a:rPr>
              <a:t>Measurement          Number of           Distance Between Markings</a:t>
            </a:r>
          </a:p>
          <a:p>
            <a:pPr>
              <a:buFont typeface="Wingdings" panose="05000000000000000000" pitchFamily="2" charset="2"/>
              <a:buNone/>
            </a:pPr>
            <a:r>
              <a:rPr lang="en-US" altLang="en-US" sz="2000">
                <a:solidFill>
                  <a:srgbClr val="FFFF00"/>
                </a:solidFill>
                <a:effectLst/>
              </a:rPr>
              <a:t>			        Significant Digits             on Measuring Device</a:t>
            </a:r>
          </a:p>
          <a:p>
            <a:pPr>
              <a:buFont typeface="Wingdings" panose="05000000000000000000" pitchFamily="2" charset="2"/>
              <a:buNone/>
            </a:pPr>
            <a:r>
              <a:rPr lang="en-US" altLang="en-US" sz="2000">
                <a:effectLst/>
              </a:rPr>
              <a:t>	    142.</a:t>
            </a:r>
            <a:r>
              <a:rPr lang="en-US" altLang="en-US" sz="2000">
                <a:solidFill>
                  <a:srgbClr val="FFFF00"/>
                </a:solidFill>
                <a:effectLst/>
              </a:rPr>
              <a:t>7</a:t>
            </a:r>
            <a:r>
              <a:rPr lang="en-US" altLang="en-US" sz="2000">
                <a:effectLst/>
              </a:rPr>
              <a:t> g	      	     4			              1 g</a:t>
            </a:r>
          </a:p>
          <a:p>
            <a:pPr>
              <a:buFont typeface="Wingdings" panose="05000000000000000000" pitchFamily="2" charset="2"/>
              <a:buNone/>
            </a:pPr>
            <a:r>
              <a:rPr lang="en-US" altLang="en-US" sz="2000">
                <a:effectLst/>
              </a:rPr>
              <a:t>	    10</a:t>
            </a:r>
            <a:r>
              <a:rPr lang="en-US" altLang="en-US" sz="2000">
                <a:solidFill>
                  <a:srgbClr val="FFFF00"/>
                </a:solidFill>
                <a:effectLst/>
              </a:rPr>
              <a:t>3</a:t>
            </a:r>
            <a:r>
              <a:rPr lang="en-US" altLang="en-US" sz="2000">
                <a:effectLst/>
              </a:rPr>
              <a:t> nm 	 	     3			            10 nm</a:t>
            </a:r>
          </a:p>
          <a:p>
            <a:pPr>
              <a:buFont typeface="Wingdings" panose="05000000000000000000" pitchFamily="2" charset="2"/>
              <a:buNone/>
            </a:pPr>
            <a:r>
              <a:rPr lang="en-US" altLang="en-US" sz="2000">
                <a:effectLst/>
              </a:rPr>
              <a:t>	2.9979</a:t>
            </a:r>
            <a:r>
              <a:rPr lang="en-US" altLang="en-US" sz="2000">
                <a:solidFill>
                  <a:srgbClr val="FFFF00"/>
                </a:solidFill>
                <a:effectLst/>
              </a:rPr>
              <a:t>8 </a:t>
            </a:r>
            <a:r>
              <a:rPr lang="en-US" altLang="en-US" sz="2000">
                <a:effectLst/>
              </a:rPr>
              <a:t>x 10</a:t>
            </a:r>
            <a:r>
              <a:rPr lang="en-US" altLang="en-US" sz="2000" baseline="30000">
                <a:effectLst/>
              </a:rPr>
              <a:t>8</a:t>
            </a:r>
            <a:r>
              <a:rPr lang="en-US" altLang="en-US" sz="2000">
                <a:effectLst/>
              </a:rPr>
              <a:t> m	     6		         0.0001 x 10</a:t>
            </a:r>
            <a:r>
              <a:rPr lang="en-US" altLang="en-US" sz="2000" baseline="30000">
                <a:effectLst/>
              </a:rPr>
              <a:t>8</a:t>
            </a:r>
            <a:r>
              <a:rPr lang="en-US" altLang="en-US" sz="2000">
                <a:effectLst/>
              </a:rPr>
              <a:t> 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 presetClass="entr" presetSubtype="10" fill="hold" nodeType="clickEffect">
                                  <p:stCondLst>
                                    <p:cond delay="0"/>
                                  </p:stCondLst>
                                  <p:childTnLst>
                                    <p:set>
                                      <p:cBhvr>
                                        <p:cTn id="10" dur="1" fill="hold">
                                          <p:stCondLst>
                                            <p:cond delay="0"/>
                                          </p:stCondLst>
                                        </p:cTn>
                                        <p:tgtEl>
                                          <p:spTgt spid="32771">
                                            <p:txEl>
                                              <p:pRg st="2" end="2"/>
                                            </p:txEl>
                                          </p:spTgt>
                                        </p:tgtEl>
                                        <p:attrNameLst>
                                          <p:attrName>style.visibility</p:attrName>
                                        </p:attrNameLst>
                                      </p:cBhvr>
                                      <p:to>
                                        <p:strVal val="visible"/>
                                      </p:to>
                                    </p:set>
                                    <p:animEffect transition="in" filter="checkerboard(across)">
                                      <p:cBhvr>
                                        <p:cTn id="11" dur="500"/>
                                        <p:tgtEl>
                                          <p:spTgt spid="32771">
                                            <p:txEl>
                                              <p:pRg st="2" end="2"/>
                                            </p:txEl>
                                          </p:spTgt>
                                        </p:tgtEl>
                                      </p:cBhvr>
                                    </p:animEffect>
                                  </p:childTnLst>
                                </p:cTn>
                              </p:par>
                              <p:par>
                                <p:cTn id="12" presetID="5" presetClass="entr" presetSubtype="10" fill="hold" nodeType="withEffect">
                                  <p:stCondLst>
                                    <p:cond delay="0"/>
                                  </p:stCondLst>
                                  <p:childTnLst>
                                    <p:set>
                                      <p:cBhvr>
                                        <p:cTn id="13" dur="1" fill="hold">
                                          <p:stCondLst>
                                            <p:cond delay="0"/>
                                          </p:stCondLst>
                                        </p:cTn>
                                        <p:tgtEl>
                                          <p:spTgt spid="32771">
                                            <p:txEl>
                                              <p:pRg st="3" end="3"/>
                                            </p:txEl>
                                          </p:spTgt>
                                        </p:tgtEl>
                                        <p:attrNameLst>
                                          <p:attrName>style.visibility</p:attrName>
                                        </p:attrNameLst>
                                      </p:cBhvr>
                                      <p:to>
                                        <p:strVal val="visible"/>
                                      </p:to>
                                    </p:set>
                                    <p:animEffect transition="in" filter="checkerboard(across)">
                                      <p:cBhvr>
                                        <p:cTn id="14" dur="500"/>
                                        <p:tgtEl>
                                          <p:spTgt spid="32771">
                                            <p:txEl>
                                              <p:pRg st="3" end="3"/>
                                            </p:txEl>
                                          </p:spTgt>
                                        </p:tgtEl>
                                      </p:cBhvr>
                                    </p:animEffect>
                                  </p:childTnLst>
                                </p:cTn>
                              </p:par>
                              <p:par>
                                <p:cTn id="15" presetID="5" presetClass="entr" presetSubtype="10" fill="hold" nodeType="withEffect">
                                  <p:stCondLst>
                                    <p:cond delay="0"/>
                                  </p:stCondLst>
                                  <p:childTnLst>
                                    <p:set>
                                      <p:cBhvr>
                                        <p:cTn id="16" dur="1" fill="hold">
                                          <p:stCondLst>
                                            <p:cond delay="0"/>
                                          </p:stCondLst>
                                        </p:cTn>
                                        <p:tgtEl>
                                          <p:spTgt spid="32771">
                                            <p:txEl>
                                              <p:pRg st="4" end="4"/>
                                            </p:txEl>
                                          </p:spTgt>
                                        </p:tgtEl>
                                        <p:attrNameLst>
                                          <p:attrName>style.visibility</p:attrName>
                                        </p:attrNameLst>
                                      </p:cBhvr>
                                      <p:to>
                                        <p:strVal val="visible"/>
                                      </p:to>
                                    </p:set>
                                    <p:animEffect transition="in" filter="checkerboard(across)">
                                      <p:cBhvr>
                                        <p:cTn id="17" dur="500"/>
                                        <p:tgtEl>
                                          <p:spTgt spid="32771">
                                            <p:txEl>
                                              <p:pRg st="4" end="4"/>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2771">
                                            <p:txEl>
                                              <p:pRg st="5" end="5"/>
                                            </p:txEl>
                                          </p:spTgt>
                                        </p:tgtEl>
                                        <p:attrNameLst>
                                          <p:attrName>style.visibility</p:attrName>
                                        </p:attrNameLst>
                                      </p:cBhvr>
                                      <p:to>
                                        <p:strVal val="visible"/>
                                      </p:to>
                                    </p:set>
                                    <p:animEffect transition="in" filter="checkerboard(across)">
                                      <p:cBhvr>
                                        <p:cTn id="20" dur="500"/>
                                        <p:tgtEl>
                                          <p:spTgt spid="32771">
                                            <p:txEl>
                                              <p:pRg st="5" end="5"/>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32771">
                                            <p:txEl>
                                              <p:pRg st="6" end="6"/>
                                            </p:txEl>
                                          </p:spTgt>
                                        </p:tgtEl>
                                        <p:attrNameLst>
                                          <p:attrName>style.visibility</p:attrName>
                                        </p:attrNameLst>
                                      </p:cBhvr>
                                      <p:to>
                                        <p:strVal val="visible"/>
                                      </p:to>
                                    </p:set>
                                    <p:animEffect transition="in" filter="checkerboard(across)">
                                      <p:cBhvr>
                                        <p:cTn id="23" dur="500"/>
                                        <p:tgtEl>
                                          <p:spTgt spid="327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3794" name="Rectangle 2"/>
          <p:cNvSpPr>
            <a:spLocks noGrp="1" noChangeArrowheads="1"/>
          </p:cNvSpPr>
          <p:nvPr>
            <p:ph type="title"/>
          </p:nvPr>
        </p:nvSpPr>
        <p:spPr/>
        <p:txBody>
          <a:bodyPr/>
          <a:lstStyle/>
          <a:p>
            <a:r>
              <a:rPr lang="en-US" altLang="en-US" dirty="0">
                <a:effectLst/>
              </a:rPr>
              <a:t>Significance in Measurement</a:t>
            </a:r>
          </a:p>
        </p:txBody>
      </p:sp>
      <p:sp>
        <p:nvSpPr>
          <p:cNvPr id="33795" name="Rectangle 3"/>
          <p:cNvSpPr>
            <a:spLocks noGrp="1" noChangeArrowheads="1"/>
          </p:cNvSpPr>
          <p:nvPr>
            <p:ph type="body" idx="1"/>
          </p:nvPr>
        </p:nvSpPr>
        <p:spPr/>
        <p:txBody>
          <a:bodyPr/>
          <a:lstStyle/>
          <a:p>
            <a:pPr lvl="1">
              <a:buFont typeface="Wingdings" panose="05000000000000000000" pitchFamily="2" charset="2"/>
              <a:buNone/>
            </a:pPr>
            <a:r>
              <a:rPr lang="en-US" altLang="en-US" b="1">
                <a:effectLst/>
              </a:rPr>
              <a:t>	A sample of liquid has a measured volume of 23.01 mL. Assume that the measurement was recorded properly.</a:t>
            </a:r>
          </a:p>
          <a:p>
            <a:pPr lvl="1">
              <a:buFont typeface="Wingdings" panose="05000000000000000000" pitchFamily="2" charset="2"/>
              <a:buNone/>
            </a:pPr>
            <a:r>
              <a:rPr lang="en-US" altLang="en-US" b="1">
                <a:effectLst/>
              </a:rPr>
              <a:t>	How many significant digits does the measurement have?  1, 2, 3, or 4?</a:t>
            </a:r>
          </a:p>
          <a:p>
            <a:pPr lvl="1">
              <a:buFont typeface="Wingdings" panose="05000000000000000000" pitchFamily="2" charset="2"/>
              <a:buNone/>
            </a:pPr>
            <a:endParaRPr lang="en-US" altLang="en-US">
              <a:solidFill>
                <a:schemeClr val="folHlink"/>
              </a:solidFill>
              <a:effectLst/>
            </a:endParaRPr>
          </a:p>
          <a:p>
            <a:pPr lvl="1">
              <a:buFont typeface="Wingdings" panose="05000000000000000000" pitchFamily="2" charset="2"/>
              <a:buNone/>
            </a:pPr>
            <a:r>
              <a:rPr lang="en-US" altLang="en-US">
                <a:effectLst/>
              </a:rPr>
              <a:t>	The correct answer is . . .</a:t>
            </a:r>
          </a:p>
          <a:p>
            <a:pPr lvl="1" algn="ctr">
              <a:buFont typeface="Wingdings" panose="05000000000000000000" pitchFamily="2" charset="2"/>
              <a:buNone/>
            </a:pPr>
            <a:r>
              <a:rPr lang="en-US" altLang="en-US">
                <a:solidFill>
                  <a:srgbClr val="FFFF00"/>
                </a:solidFill>
                <a:effectLst/>
              </a:rPr>
              <a:t>4</a:t>
            </a:r>
          </a:p>
          <a:p>
            <a:endParaRPr lang="en-US" altLang="en-US">
              <a:solidFill>
                <a:srgbClr val="FFFF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4818" name="Rectangle 2"/>
          <p:cNvSpPr>
            <a:spLocks noGrp="1" noChangeArrowheads="1"/>
          </p:cNvSpPr>
          <p:nvPr>
            <p:ph type="title"/>
          </p:nvPr>
        </p:nvSpPr>
        <p:spPr/>
        <p:txBody>
          <a:bodyPr/>
          <a:lstStyle/>
          <a:p>
            <a:r>
              <a:rPr lang="en-US" altLang="en-US" dirty="0">
                <a:effectLst/>
              </a:rPr>
              <a:t>Significance in Measurement</a:t>
            </a:r>
          </a:p>
        </p:txBody>
      </p:sp>
      <p:sp>
        <p:nvSpPr>
          <p:cNvPr id="34819" name="Rectangle 3"/>
          <p:cNvSpPr>
            <a:spLocks noGrp="1" noChangeArrowheads="1"/>
          </p:cNvSpPr>
          <p:nvPr>
            <p:ph type="body" idx="1"/>
          </p:nvPr>
        </p:nvSpPr>
        <p:spPr/>
        <p:txBody>
          <a:bodyPr/>
          <a:lstStyle/>
          <a:p>
            <a:pPr lvl="1">
              <a:buFont typeface="Wingdings" panose="05000000000000000000" pitchFamily="2" charset="2"/>
              <a:buNone/>
            </a:pPr>
            <a:r>
              <a:rPr lang="en-US" altLang="en-US" b="1">
                <a:effectLst/>
              </a:rPr>
              <a:t>	Suppose the volume measurement was made with a graduated cylinder. How far apart were the scale divisions on the cylinder, in mL?  10 mL,  1 mL,  0.1 mL, or 0.01 mL?</a:t>
            </a:r>
            <a:r>
              <a:rPr lang="en-US" altLang="en-US">
                <a:effectLst/>
              </a:rPr>
              <a:t> </a:t>
            </a:r>
          </a:p>
          <a:p>
            <a:pPr lvl="1">
              <a:buFont typeface="Wingdings" panose="05000000000000000000" pitchFamily="2" charset="2"/>
              <a:buNone/>
            </a:pPr>
            <a:r>
              <a:rPr lang="en-US" altLang="en-US">
                <a:effectLst/>
              </a:rPr>
              <a:t>	</a:t>
            </a:r>
          </a:p>
          <a:p>
            <a:pPr lvl="1">
              <a:buFont typeface="Wingdings" panose="05000000000000000000" pitchFamily="2" charset="2"/>
              <a:buNone/>
            </a:pPr>
            <a:r>
              <a:rPr lang="en-US" altLang="en-US">
                <a:effectLst/>
              </a:rPr>
              <a:t>	The correct answer is . . .</a:t>
            </a:r>
          </a:p>
          <a:p>
            <a:pPr lvl="1" algn="ctr">
              <a:buFont typeface="Wingdings" panose="05000000000000000000" pitchFamily="2" charset="2"/>
              <a:buNone/>
            </a:pPr>
            <a:r>
              <a:rPr lang="en-US" altLang="en-US">
                <a:solidFill>
                  <a:srgbClr val="FFFF00"/>
                </a:solidFill>
                <a:effectLst/>
              </a:rPr>
              <a:t>0.1 mL</a:t>
            </a:r>
          </a:p>
          <a:p>
            <a:pPr lvl="1">
              <a:buFont typeface="Wingdings" panose="05000000000000000000" pitchFamily="2" charset="2"/>
              <a:buNone/>
            </a:pPr>
            <a:endParaRPr lang="en-US" altLang="en-US">
              <a:solidFill>
                <a:srgbClr val="FFFF00"/>
              </a:solidFill>
              <a:effectLst/>
            </a:endParaRPr>
          </a:p>
          <a:p>
            <a:endParaRPr lang="en-US" altLang="en-US">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5842" name="Rectangle 2"/>
          <p:cNvSpPr>
            <a:spLocks noGrp="1" noChangeArrowheads="1"/>
          </p:cNvSpPr>
          <p:nvPr>
            <p:ph type="title"/>
          </p:nvPr>
        </p:nvSpPr>
        <p:spPr/>
        <p:txBody>
          <a:bodyPr/>
          <a:lstStyle/>
          <a:p>
            <a:r>
              <a:rPr lang="en-US" altLang="en-US" dirty="0">
                <a:effectLst/>
              </a:rPr>
              <a:t>Significance in Measurement</a:t>
            </a:r>
          </a:p>
        </p:txBody>
      </p:sp>
      <p:sp>
        <p:nvSpPr>
          <p:cNvPr id="35843" name="Rectangle 3"/>
          <p:cNvSpPr>
            <a:spLocks noGrp="1" noChangeArrowheads="1"/>
          </p:cNvSpPr>
          <p:nvPr>
            <p:ph type="body" idx="1"/>
          </p:nvPr>
        </p:nvSpPr>
        <p:spPr/>
        <p:txBody>
          <a:bodyPr/>
          <a:lstStyle/>
          <a:p>
            <a:pPr lvl="1">
              <a:buFont typeface="Wingdings" panose="05000000000000000000" pitchFamily="2" charset="2"/>
              <a:buNone/>
            </a:pPr>
            <a:r>
              <a:rPr lang="en-US" altLang="en-US" b="1">
                <a:effectLst/>
              </a:rPr>
              <a:t>	Which of the digits in the measurement is uncertain?  The “2,” “3,” “0,” or “1?”</a:t>
            </a:r>
          </a:p>
          <a:p>
            <a:endParaRPr lang="en-US" altLang="en-US">
              <a:effectLst/>
            </a:endParaRPr>
          </a:p>
          <a:p>
            <a:pPr>
              <a:buFont typeface="Wingdings" panose="05000000000000000000" pitchFamily="2" charset="2"/>
              <a:buNone/>
            </a:pPr>
            <a:r>
              <a:rPr lang="en-US" altLang="en-US">
                <a:solidFill>
                  <a:schemeClr val="folHlink"/>
                </a:solidFill>
                <a:effectLst/>
              </a:rPr>
              <a:t>	   </a:t>
            </a:r>
            <a:r>
              <a:rPr lang="en-US" altLang="en-US">
                <a:effectLst/>
              </a:rPr>
              <a:t>The correct answer is . . .</a:t>
            </a:r>
          </a:p>
          <a:p>
            <a:pPr algn="ctr">
              <a:buFont typeface="Wingdings" panose="05000000000000000000" pitchFamily="2" charset="2"/>
              <a:buNone/>
            </a:pPr>
            <a:r>
              <a:rPr lang="en-US" altLang="en-US">
                <a:solidFill>
                  <a:srgbClr val="FFFF00"/>
                </a:solidFill>
                <a:effectLst/>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effectLst/>
              </a:rPr>
              <a:t>L </a:t>
            </a:r>
            <a:r>
              <a:rPr lang="en-US" altLang="en-US" dirty="0" err="1">
                <a:effectLst/>
              </a:rPr>
              <a:t>Chedid</a:t>
            </a:r>
            <a:r>
              <a:rPr lang="en-US" altLang="en-US" dirty="0">
                <a:effectLst/>
              </a:rPr>
              <a:t> 2008</a:t>
            </a:r>
          </a:p>
        </p:txBody>
      </p:sp>
      <p:sp>
        <p:nvSpPr>
          <p:cNvPr id="7170" name="Rectangle 2"/>
          <p:cNvSpPr>
            <a:spLocks noGrp="1" noChangeArrowheads="1"/>
          </p:cNvSpPr>
          <p:nvPr>
            <p:ph type="title"/>
          </p:nvPr>
        </p:nvSpPr>
        <p:spPr/>
        <p:txBody>
          <a:bodyPr/>
          <a:lstStyle/>
          <a:p>
            <a:r>
              <a:rPr lang="en-US" altLang="en-US" dirty="0">
                <a:effectLst/>
              </a:rPr>
              <a:t>Significance in Measurement</a:t>
            </a:r>
          </a:p>
        </p:txBody>
      </p:sp>
      <p:sp>
        <p:nvSpPr>
          <p:cNvPr id="7171" name="Rectangle 3"/>
          <p:cNvSpPr>
            <a:spLocks noGrp="1" noChangeArrowheads="1"/>
          </p:cNvSpPr>
          <p:nvPr>
            <p:ph type="body" idx="1"/>
          </p:nvPr>
        </p:nvSpPr>
        <p:spPr/>
        <p:txBody>
          <a:bodyPr/>
          <a:lstStyle/>
          <a:p>
            <a:pPr>
              <a:lnSpc>
                <a:spcPct val="90000"/>
              </a:lnSpc>
            </a:pPr>
            <a:r>
              <a:rPr lang="en-US" altLang="en-US" sz="2800" b="1">
                <a:effectLst/>
              </a:rPr>
              <a:t>The comparison always involves some </a:t>
            </a:r>
            <a:r>
              <a:rPr lang="en-US" altLang="en-US" sz="2800" b="1">
                <a:solidFill>
                  <a:schemeClr val="accent1"/>
                </a:solidFill>
                <a:effectLst/>
              </a:rPr>
              <a:t>uncertainty</a:t>
            </a:r>
            <a:r>
              <a:rPr lang="en-US" altLang="en-US" sz="2800" b="1">
                <a:effectLst/>
              </a:rPr>
              <a:t>.</a:t>
            </a:r>
            <a:r>
              <a:rPr lang="en-US" altLang="en-US" sz="2800">
                <a:effectLst/>
              </a:rPr>
              <a:t> </a:t>
            </a:r>
          </a:p>
          <a:p>
            <a:pPr lvl="1">
              <a:lnSpc>
                <a:spcPct val="90000"/>
              </a:lnSpc>
            </a:pPr>
            <a:r>
              <a:rPr lang="en-US" altLang="en-US" sz="2400">
                <a:effectLst/>
              </a:rPr>
              <a:t>If the tape measure has marks every foot, and the table falls between the sixth and seventh marks, you can be certain that the table is longer than six feet and less than seven feet. </a:t>
            </a:r>
          </a:p>
          <a:p>
            <a:pPr lvl="1">
              <a:lnSpc>
                <a:spcPct val="90000"/>
              </a:lnSpc>
            </a:pPr>
            <a:r>
              <a:rPr lang="en-US" altLang="en-US" sz="2400">
                <a:effectLst/>
              </a:rPr>
              <a:t>To get a better idea of how long the table actually is , though, </a:t>
            </a:r>
            <a:r>
              <a:rPr lang="en-US" altLang="en-US" sz="2400" i="1">
                <a:solidFill>
                  <a:srgbClr val="FFFF00"/>
                </a:solidFill>
                <a:effectLst/>
              </a:rPr>
              <a:t>you will have to read between the scale division marks</a:t>
            </a:r>
            <a:r>
              <a:rPr lang="en-US" altLang="en-US" sz="2400">
                <a:effectLst/>
              </a:rPr>
              <a:t>. </a:t>
            </a:r>
          </a:p>
          <a:p>
            <a:pPr lvl="1">
              <a:lnSpc>
                <a:spcPct val="90000"/>
              </a:lnSpc>
            </a:pPr>
            <a:r>
              <a:rPr lang="en-US" altLang="en-US" sz="2400">
                <a:effectLst/>
              </a:rPr>
              <a:t>This is done by estimating the measurement </a:t>
            </a:r>
            <a:r>
              <a:rPr lang="en-US" altLang="en-US" sz="2400" i="1">
                <a:solidFill>
                  <a:srgbClr val="FFFF00"/>
                </a:solidFill>
                <a:effectLst/>
              </a:rPr>
              <a:t>to the</a:t>
            </a:r>
            <a:r>
              <a:rPr lang="en-US" altLang="en-US" sz="2400" i="1">
                <a:solidFill>
                  <a:schemeClr val="folHlink"/>
                </a:solidFill>
                <a:effectLst/>
              </a:rPr>
              <a:t> </a:t>
            </a:r>
            <a:r>
              <a:rPr lang="en-US" altLang="en-US" sz="2400" i="1">
                <a:solidFill>
                  <a:srgbClr val="FFFF00"/>
                </a:solidFill>
                <a:effectLst/>
              </a:rPr>
              <a:t>nearest one tenth of the space between scale divisions.</a:t>
            </a:r>
          </a:p>
          <a:p>
            <a:pPr>
              <a:lnSpc>
                <a:spcPct val="90000"/>
              </a:lnSpc>
            </a:pPr>
            <a:endParaRPr lang="en-US" altLang="en-US" sz="2800">
              <a:solidFill>
                <a:srgbClr val="FFFF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6866" name="Rectangle 2"/>
          <p:cNvSpPr>
            <a:spLocks noGrp="1" noChangeArrowheads="1"/>
          </p:cNvSpPr>
          <p:nvPr>
            <p:ph type="title"/>
          </p:nvPr>
        </p:nvSpPr>
        <p:spPr/>
        <p:txBody>
          <a:bodyPr/>
          <a:lstStyle/>
          <a:p>
            <a:r>
              <a:rPr lang="en-US" altLang="en-US" dirty="0">
                <a:effectLst/>
              </a:rPr>
              <a:t>Significance in Measurement</a:t>
            </a:r>
          </a:p>
        </p:txBody>
      </p:sp>
      <p:sp>
        <p:nvSpPr>
          <p:cNvPr id="36867" name="Rectangle 3"/>
          <p:cNvSpPr>
            <a:spLocks noGrp="1" noChangeArrowheads="1"/>
          </p:cNvSpPr>
          <p:nvPr>
            <p:ph type="body" idx="1"/>
          </p:nvPr>
        </p:nvSpPr>
        <p:spPr/>
        <p:txBody>
          <a:bodyPr/>
          <a:lstStyle/>
          <a:p>
            <a:r>
              <a:rPr lang="en-US" altLang="en-US" sz="2800" b="1">
                <a:effectLst/>
              </a:rPr>
              <a:t>Usually one can count significant digits simply by counting</a:t>
            </a:r>
            <a:r>
              <a:rPr lang="en-US" altLang="en-US" sz="2800">
                <a:effectLst/>
              </a:rPr>
              <a:t> </a:t>
            </a:r>
            <a:r>
              <a:rPr lang="en-US" altLang="en-US" sz="2800" b="1">
                <a:effectLst/>
              </a:rPr>
              <a:t>all of the digits up to and </a:t>
            </a:r>
            <a:r>
              <a:rPr lang="en-US" altLang="en-US" sz="2800" b="1">
                <a:solidFill>
                  <a:schemeClr val="accent1"/>
                </a:solidFill>
                <a:effectLst/>
              </a:rPr>
              <a:t>including the estimated digit</a:t>
            </a:r>
            <a:r>
              <a:rPr lang="en-US" altLang="en-US" sz="2800" b="1">
                <a:effectLst/>
              </a:rPr>
              <a:t>.</a:t>
            </a:r>
            <a:r>
              <a:rPr lang="en-US" altLang="en-US" sz="2800">
                <a:effectLst/>
              </a:rPr>
              <a:t> </a:t>
            </a:r>
          </a:p>
          <a:p>
            <a:pPr lvl="1"/>
            <a:r>
              <a:rPr lang="en-US" altLang="en-US" sz="2400">
                <a:effectLst/>
              </a:rPr>
              <a:t>It's important to realize, however, that the position of the decimal point has nothing to do with the number of significant digits in a measurement. </a:t>
            </a:r>
          </a:p>
          <a:p>
            <a:pPr lvl="1"/>
            <a:r>
              <a:rPr lang="en-US" altLang="en-US" sz="2400">
                <a:effectLst/>
              </a:rPr>
              <a:t>For example, you can write a mass measured as </a:t>
            </a:r>
            <a:r>
              <a:rPr lang="en-US" altLang="en-US" sz="2400" i="1">
                <a:solidFill>
                  <a:srgbClr val="FFFF00"/>
                </a:solidFill>
                <a:effectLst/>
              </a:rPr>
              <a:t>124.1 g</a:t>
            </a:r>
            <a:r>
              <a:rPr lang="en-US" altLang="en-US" sz="2400">
                <a:effectLst/>
              </a:rPr>
              <a:t> as </a:t>
            </a:r>
            <a:r>
              <a:rPr lang="en-US" altLang="en-US" sz="2400" i="1">
                <a:solidFill>
                  <a:srgbClr val="FFFF00"/>
                </a:solidFill>
                <a:effectLst/>
              </a:rPr>
              <a:t>0.1241 kg</a:t>
            </a:r>
            <a:r>
              <a:rPr lang="en-US" altLang="en-US" sz="2400">
                <a:effectLst/>
              </a:rPr>
              <a:t>. </a:t>
            </a:r>
          </a:p>
          <a:p>
            <a:pPr lvl="1"/>
            <a:r>
              <a:rPr lang="en-US" altLang="en-US" sz="2400">
                <a:effectLst/>
              </a:rPr>
              <a:t>Moving the decimal place doesn't change the fact that this measurement has </a:t>
            </a:r>
            <a:r>
              <a:rPr lang="en-US" altLang="en-US" sz="2400" i="1">
                <a:solidFill>
                  <a:srgbClr val="FFFF00"/>
                </a:solidFill>
                <a:effectLst/>
              </a:rPr>
              <a:t>FOUR</a:t>
            </a:r>
            <a:r>
              <a:rPr lang="en-US" altLang="en-US" sz="2400">
                <a:effectLst/>
              </a:rPr>
              <a:t> significant figures.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7890" name="Rectangle 2"/>
          <p:cNvSpPr>
            <a:spLocks noGrp="1" noChangeArrowheads="1"/>
          </p:cNvSpPr>
          <p:nvPr>
            <p:ph type="title"/>
          </p:nvPr>
        </p:nvSpPr>
        <p:spPr/>
        <p:txBody>
          <a:bodyPr/>
          <a:lstStyle/>
          <a:p>
            <a:r>
              <a:rPr lang="en-US" altLang="en-US">
                <a:effectLst/>
              </a:rPr>
              <a:t>Significance in Measurement</a:t>
            </a:r>
          </a:p>
        </p:txBody>
      </p:sp>
      <p:sp>
        <p:nvSpPr>
          <p:cNvPr id="37891" name="Rectangle 3"/>
          <p:cNvSpPr>
            <a:spLocks noGrp="1" noChangeArrowheads="1"/>
          </p:cNvSpPr>
          <p:nvPr>
            <p:ph type="body" idx="1"/>
          </p:nvPr>
        </p:nvSpPr>
        <p:spPr/>
        <p:txBody>
          <a:bodyPr/>
          <a:lstStyle/>
          <a:p>
            <a:r>
              <a:rPr lang="en-US" altLang="en-US" dirty="0">
                <a:effectLst/>
              </a:rPr>
              <a:t>Suppose a mass is given as 127 ng.</a:t>
            </a:r>
          </a:p>
          <a:p>
            <a:pPr lvl="1"/>
            <a:r>
              <a:rPr lang="en-US" altLang="en-US" dirty="0">
                <a:effectLst/>
              </a:rPr>
              <a:t>That's 0.127 µg, or 0.000127 mg, or 0.000000127 g. </a:t>
            </a:r>
          </a:p>
          <a:p>
            <a:pPr lvl="1"/>
            <a:r>
              <a:rPr lang="en-US" altLang="en-US" dirty="0">
                <a:effectLst/>
              </a:rPr>
              <a:t>These are all just different ways of writing the same measurement, and all have the same number of significant digits: </a:t>
            </a:r>
            <a:r>
              <a:rPr lang="en-US" altLang="en-US" i="1" dirty="0">
                <a:solidFill>
                  <a:srgbClr val="FFFF00"/>
                </a:solidFill>
                <a:effectLst/>
              </a:rPr>
              <a:t>THREE</a:t>
            </a:r>
            <a:r>
              <a:rPr lang="en-US" altLang="en-US" dirty="0">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8914" name="Rectangle 2"/>
          <p:cNvSpPr>
            <a:spLocks noGrp="1" noChangeArrowheads="1"/>
          </p:cNvSpPr>
          <p:nvPr>
            <p:ph type="title"/>
          </p:nvPr>
        </p:nvSpPr>
        <p:spPr/>
        <p:txBody>
          <a:bodyPr/>
          <a:lstStyle/>
          <a:p>
            <a:r>
              <a:rPr lang="en-US" altLang="en-US">
                <a:effectLst/>
              </a:rPr>
              <a:t>Significance in Measurement</a:t>
            </a:r>
          </a:p>
        </p:txBody>
      </p:sp>
      <p:sp>
        <p:nvSpPr>
          <p:cNvPr id="38915" name="Rectangle 3"/>
          <p:cNvSpPr>
            <a:spLocks noGrp="1" noChangeArrowheads="1"/>
          </p:cNvSpPr>
          <p:nvPr>
            <p:ph type="body" idx="1"/>
          </p:nvPr>
        </p:nvSpPr>
        <p:spPr/>
        <p:txBody>
          <a:bodyPr/>
          <a:lstStyle/>
          <a:p>
            <a:pPr>
              <a:lnSpc>
                <a:spcPct val="90000"/>
              </a:lnSpc>
            </a:pPr>
            <a:r>
              <a:rPr lang="en-US" altLang="en-US" sz="2800" b="1" dirty="0">
                <a:effectLst/>
              </a:rPr>
              <a:t>If significant digits are all digits up to and including the first estimated digit, why don't those </a:t>
            </a:r>
            <a:r>
              <a:rPr lang="en-US" altLang="en-US" sz="2800" b="1" dirty="0">
                <a:solidFill>
                  <a:schemeClr val="accent1"/>
                </a:solidFill>
                <a:effectLst/>
              </a:rPr>
              <a:t>zeros</a:t>
            </a:r>
            <a:r>
              <a:rPr lang="en-US" altLang="en-US" sz="2800" b="1" dirty="0">
                <a:effectLst/>
              </a:rPr>
              <a:t> count?</a:t>
            </a:r>
            <a:r>
              <a:rPr lang="en-US" altLang="en-US" sz="2800" dirty="0">
                <a:effectLst/>
              </a:rPr>
              <a:t> </a:t>
            </a:r>
          </a:p>
          <a:p>
            <a:pPr lvl="1">
              <a:lnSpc>
                <a:spcPct val="90000"/>
              </a:lnSpc>
            </a:pPr>
            <a:r>
              <a:rPr lang="en-US" altLang="en-US" sz="2400" dirty="0">
                <a:effectLst/>
              </a:rPr>
              <a:t>If they did, you could change the amount of uncertainty in a measurement that significant figures imply </a:t>
            </a:r>
            <a:r>
              <a:rPr lang="en-US" altLang="en-US" sz="2400" i="1" dirty="0">
                <a:solidFill>
                  <a:srgbClr val="FFFF00"/>
                </a:solidFill>
                <a:effectLst/>
              </a:rPr>
              <a:t>simply by changing the units</a:t>
            </a:r>
            <a:r>
              <a:rPr lang="en-US" altLang="en-US" sz="2400" dirty="0">
                <a:effectLst/>
              </a:rPr>
              <a:t>. </a:t>
            </a:r>
          </a:p>
          <a:p>
            <a:pPr lvl="2">
              <a:lnSpc>
                <a:spcPct val="90000"/>
              </a:lnSpc>
            </a:pPr>
            <a:r>
              <a:rPr lang="en-US" altLang="en-US" sz="2000" dirty="0">
                <a:effectLst/>
              </a:rPr>
              <a:t>Say you measured 15 mL</a:t>
            </a:r>
          </a:p>
          <a:p>
            <a:pPr lvl="3">
              <a:lnSpc>
                <a:spcPct val="90000"/>
              </a:lnSpc>
            </a:pPr>
            <a:r>
              <a:rPr lang="en-US" altLang="en-US" sz="1800" dirty="0">
                <a:effectLst/>
              </a:rPr>
              <a:t>The 10’s place is certain and the 1’s place is estimated so you have </a:t>
            </a:r>
            <a:r>
              <a:rPr lang="en-US" altLang="en-US" sz="1800" i="1" dirty="0">
                <a:solidFill>
                  <a:schemeClr val="accent1"/>
                </a:solidFill>
                <a:effectLst/>
              </a:rPr>
              <a:t>2 significant digits</a:t>
            </a:r>
          </a:p>
          <a:p>
            <a:pPr lvl="2">
              <a:lnSpc>
                <a:spcPct val="90000"/>
              </a:lnSpc>
            </a:pPr>
            <a:r>
              <a:rPr lang="en-US" altLang="en-US" sz="2000" dirty="0">
                <a:effectLst/>
              </a:rPr>
              <a:t>If the units to are changed to L, the number is written as 0.015 L</a:t>
            </a:r>
          </a:p>
          <a:p>
            <a:pPr lvl="3">
              <a:lnSpc>
                <a:spcPct val="90000"/>
              </a:lnSpc>
            </a:pPr>
            <a:r>
              <a:rPr lang="en-US" altLang="en-US" sz="1800" dirty="0">
                <a:effectLst/>
              </a:rPr>
              <a:t>If the 0’s were significant, then just by rewriting the number with different units, suddenly you’d have </a:t>
            </a:r>
            <a:r>
              <a:rPr lang="en-US" altLang="en-US" sz="1800" i="1" dirty="0">
                <a:solidFill>
                  <a:schemeClr val="accent1"/>
                </a:solidFill>
                <a:effectLst/>
              </a:rPr>
              <a:t>4 significant digits</a:t>
            </a:r>
          </a:p>
          <a:p>
            <a:pPr lvl="1">
              <a:lnSpc>
                <a:spcPct val="90000"/>
              </a:lnSpc>
            </a:pPr>
            <a:endParaRPr lang="en-US" altLang="en-US" sz="2400"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891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89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39938" name="Rectangle 2"/>
          <p:cNvSpPr>
            <a:spLocks noGrp="1" noChangeArrowheads="1"/>
          </p:cNvSpPr>
          <p:nvPr>
            <p:ph type="title"/>
          </p:nvPr>
        </p:nvSpPr>
        <p:spPr/>
        <p:txBody>
          <a:bodyPr/>
          <a:lstStyle/>
          <a:p>
            <a:r>
              <a:rPr lang="en-US" altLang="en-US" dirty="0">
                <a:effectLst/>
              </a:rPr>
              <a:t>Significance in Measurement</a:t>
            </a:r>
          </a:p>
        </p:txBody>
      </p:sp>
      <p:sp>
        <p:nvSpPr>
          <p:cNvPr id="39939" name="Rectangle 3"/>
          <p:cNvSpPr>
            <a:spLocks noGrp="1" noChangeArrowheads="1"/>
          </p:cNvSpPr>
          <p:nvPr>
            <p:ph type="body" idx="1"/>
          </p:nvPr>
        </p:nvSpPr>
        <p:spPr/>
        <p:txBody>
          <a:bodyPr/>
          <a:lstStyle/>
          <a:p>
            <a:pPr lvl="1"/>
            <a:r>
              <a:rPr lang="en-US" altLang="en-US">
                <a:effectLst/>
              </a:rPr>
              <a:t>By </a:t>
            </a:r>
            <a:r>
              <a:rPr lang="en-US" altLang="en-US" i="1">
                <a:solidFill>
                  <a:srgbClr val="FFFF00"/>
                </a:solidFill>
                <a:effectLst/>
              </a:rPr>
              <a:t>not</a:t>
            </a:r>
            <a:r>
              <a:rPr lang="en-US" altLang="en-US">
                <a:solidFill>
                  <a:schemeClr val="folHlink"/>
                </a:solidFill>
                <a:effectLst/>
              </a:rPr>
              <a:t> </a:t>
            </a:r>
            <a:r>
              <a:rPr lang="en-US" altLang="en-US">
                <a:effectLst/>
              </a:rPr>
              <a:t>counting those leading zeros, you ensure that the measurement has the same number of figures (and the same relative amount of uncertainty) whether you write it as 0.015 L or 15 mL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40962" name="Rectangle 2"/>
          <p:cNvSpPr>
            <a:spLocks noGrp="1" noChangeArrowheads="1"/>
          </p:cNvSpPr>
          <p:nvPr>
            <p:ph type="title"/>
          </p:nvPr>
        </p:nvSpPr>
        <p:spPr/>
        <p:txBody>
          <a:bodyPr/>
          <a:lstStyle/>
          <a:p>
            <a:r>
              <a:rPr lang="en-US" altLang="en-US" dirty="0">
                <a:effectLst/>
              </a:rPr>
              <a:t>Significance in Measurement</a:t>
            </a:r>
          </a:p>
        </p:txBody>
      </p:sp>
      <p:sp>
        <p:nvSpPr>
          <p:cNvPr id="40963" name="Rectangle 3"/>
          <p:cNvSpPr>
            <a:spLocks noGrp="1" noChangeArrowheads="1"/>
          </p:cNvSpPr>
          <p:nvPr>
            <p:ph type="body" idx="1"/>
          </p:nvPr>
        </p:nvSpPr>
        <p:spPr/>
        <p:txBody>
          <a:bodyPr/>
          <a:lstStyle/>
          <a:p>
            <a:pPr marL="609600" indent="-609600"/>
            <a:r>
              <a:rPr lang="en-US" altLang="en-US" b="1">
                <a:effectLst/>
              </a:rPr>
              <a:t>Determine the number of significant digits in the following series of numbers:</a:t>
            </a:r>
            <a:endParaRPr lang="en-US" altLang="en-US">
              <a:effectLst/>
            </a:endParaRPr>
          </a:p>
          <a:p>
            <a:pPr marL="990600" lvl="1" indent="-533400">
              <a:buFont typeface="Wingdings" panose="05000000000000000000" pitchFamily="2" charset="2"/>
              <a:buNone/>
            </a:pPr>
            <a:r>
              <a:rPr lang="en-US" altLang="en-US">
                <a:effectLst/>
              </a:rPr>
              <a:t>  	0.000341 kg = 0.341 g = 341 mg</a:t>
            </a:r>
          </a:p>
          <a:p>
            <a:pPr marL="990600" lvl="1" indent="-533400">
              <a:buFont typeface="Wingdings" panose="05000000000000000000" pitchFamily="2" charset="2"/>
              <a:buNone/>
            </a:pPr>
            <a:r>
              <a:rPr lang="en-US" altLang="en-US">
                <a:effectLst/>
              </a:rPr>
              <a:t>  	12 µg = 0.000012 g = 0.000000012 kg</a:t>
            </a:r>
          </a:p>
          <a:p>
            <a:pPr marL="990600" lvl="1" indent="-533400">
              <a:buFont typeface="Wingdings" panose="05000000000000000000" pitchFamily="2" charset="2"/>
              <a:buNone/>
            </a:pPr>
            <a:r>
              <a:rPr lang="en-US" altLang="en-US">
                <a:effectLst/>
              </a:rPr>
              <a:t>  	0.01061 Mg = 10.61 kg = 10610 g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41986" name="Rectangle 2"/>
          <p:cNvSpPr>
            <a:spLocks noGrp="1" noChangeArrowheads="1"/>
          </p:cNvSpPr>
          <p:nvPr>
            <p:ph type="title"/>
          </p:nvPr>
        </p:nvSpPr>
        <p:spPr/>
        <p:txBody>
          <a:bodyPr/>
          <a:lstStyle/>
          <a:p>
            <a:r>
              <a:rPr lang="en-US" altLang="en-US">
                <a:effectLst/>
              </a:rPr>
              <a:t>Significance in Measurement</a:t>
            </a:r>
          </a:p>
        </p:txBody>
      </p:sp>
      <p:sp>
        <p:nvSpPr>
          <p:cNvPr id="41987" name="Rectangle 3"/>
          <p:cNvSpPr>
            <a:spLocks noGrp="1" noChangeArrowheads="1"/>
          </p:cNvSpPr>
          <p:nvPr>
            <p:ph type="body" idx="1"/>
          </p:nvPr>
        </p:nvSpPr>
        <p:spPr/>
        <p:txBody>
          <a:bodyPr/>
          <a:lstStyle/>
          <a:p>
            <a:pPr marL="609600" indent="-609600"/>
            <a:r>
              <a:rPr lang="en-US" altLang="en-US">
                <a:effectLst/>
              </a:rPr>
              <a:t>You should have answered as follows:</a:t>
            </a:r>
          </a:p>
          <a:p>
            <a:pPr marL="990600" lvl="1" indent="-533400">
              <a:buFont typeface="Wingdings" panose="05000000000000000000" pitchFamily="2" charset="2"/>
              <a:buNone/>
            </a:pPr>
            <a:r>
              <a:rPr lang="en-US" altLang="en-US">
                <a:solidFill>
                  <a:schemeClr val="folHlink"/>
                </a:solidFill>
                <a:effectLst/>
              </a:rPr>
              <a:t>	</a:t>
            </a:r>
            <a:r>
              <a:rPr lang="en-US" altLang="en-US">
                <a:solidFill>
                  <a:srgbClr val="FFFF00"/>
                </a:solidFill>
                <a:effectLst/>
              </a:rPr>
              <a:t>3</a:t>
            </a:r>
          </a:p>
          <a:p>
            <a:pPr marL="990600" lvl="1" indent="-533400">
              <a:buFont typeface="Wingdings" panose="05000000000000000000" pitchFamily="2" charset="2"/>
              <a:buNone/>
            </a:pPr>
            <a:r>
              <a:rPr lang="en-US" altLang="en-US">
                <a:solidFill>
                  <a:srgbClr val="FFFF00"/>
                </a:solidFill>
                <a:effectLst/>
              </a:rPr>
              <a:t>	2</a:t>
            </a:r>
          </a:p>
          <a:p>
            <a:pPr marL="990600" lvl="1" indent="-533400">
              <a:buFont typeface="Wingdings" panose="05000000000000000000" pitchFamily="2" charset="2"/>
              <a:buNone/>
            </a:pPr>
            <a:r>
              <a:rPr lang="en-US" altLang="en-US">
                <a:solidFill>
                  <a:srgbClr val="FFFF00"/>
                </a:solidFill>
                <a:effectLst/>
              </a:rPr>
              <a:t>	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44034" name="Rectangle 2"/>
          <p:cNvSpPr>
            <a:spLocks noGrp="1" noChangeArrowheads="1"/>
          </p:cNvSpPr>
          <p:nvPr>
            <p:ph type="title"/>
          </p:nvPr>
        </p:nvSpPr>
        <p:spPr/>
        <p:txBody>
          <a:bodyPr/>
          <a:lstStyle/>
          <a:p>
            <a:r>
              <a:rPr lang="en-US" altLang="en-US" dirty="0">
                <a:effectLst/>
              </a:rPr>
              <a:t>Significance in Measurement</a:t>
            </a:r>
          </a:p>
        </p:txBody>
      </p:sp>
      <p:sp>
        <p:nvSpPr>
          <p:cNvPr id="44035" name="Rectangle 3"/>
          <p:cNvSpPr>
            <a:spLocks noGrp="1" noChangeArrowheads="1"/>
          </p:cNvSpPr>
          <p:nvPr>
            <p:ph type="body" idx="1"/>
          </p:nvPr>
        </p:nvSpPr>
        <p:spPr/>
        <p:txBody>
          <a:bodyPr/>
          <a:lstStyle/>
          <a:p>
            <a:pPr>
              <a:lnSpc>
                <a:spcPct val="90000"/>
              </a:lnSpc>
            </a:pPr>
            <a:r>
              <a:rPr lang="en-US" altLang="en-US" sz="2800" b="1">
                <a:effectLst/>
              </a:rPr>
              <a:t>How can you avoid counting zeros that serve merely to </a:t>
            </a:r>
            <a:r>
              <a:rPr lang="en-US" altLang="en-US" sz="2800" b="1">
                <a:solidFill>
                  <a:schemeClr val="accent1"/>
                </a:solidFill>
                <a:effectLst/>
              </a:rPr>
              <a:t>locate the decimal point</a:t>
            </a:r>
            <a:r>
              <a:rPr lang="en-US" altLang="en-US" sz="2800" b="1">
                <a:effectLst/>
              </a:rPr>
              <a:t> as significant figures? Follow this simple procedure:</a:t>
            </a:r>
            <a:r>
              <a:rPr lang="en-US" altLang="en-US" sz="2800">
                <a:effectLst/>
              </a:rPr>
              <a:t> </a:t>
            </a:r>
          </a:p>
          <a:p>
            <a:pPr lvl="1">
              <a:lnSpc>
                <a:spcPct val="90000"/>
              </a:lnSpc>
            </a:pPr>
            <a:r>
              <a:rPr lang="en-US" altLang="en-US" sz="2400">
                <a:effectLst/>
              </a:rPr>
              <a:t>Move the decimal point so that it is </a:t>
            </a:r>
            <a:r>
              <a:rPr lang="en-US" altLang="en-US" sz="2400" i="1">
                <a:solidFill>
                  <a:srgbClr val="FFFF00"/>
                </a:solidFill>
                <a:effectLst/>
              </a:rPr>
              <a:t>just to the right</a:t>
            </a:r>
            <a:r>
              <a:rPr lang="en-US" altLang="en-US" sz="2400">
                <a:effectLst/>
              </a:rPr>
              <a:t> of the first nonzero digit, as you would in converting the number to scientific notation. </a:t>
            </a:r>
          </a:p>
          <a:p>
            <a:pPr lvl="1">
              <a:lnSpc>
                <a:spcPct val="90000"/>
              </a:lnSpc>
            </a:pPr>
            <a:r>
              <a:rPr lang="en-US" altLang="en-US" sz="2400">
                <a:effectLst/>
              </a:rPr>
              <a:t>Any zeros the decimal point </a:t>
            </a:r>
            <a:r>
              <a:rPr lang="en-US" altLang="en-US" sz="2400" i="1">
                <a:solidFill>
                  <a:srgbClr val="FFFF00"/>
                </a:solidFill>
                <a:effectLst/>
              </a:rPr>
              <a:t>moves past</a:t>
            </a:r>
            <a:r>
              <a:rPr lang="en-US" altLang="en-US" sz="2400">
                <a:effectLst/>
              </a:rPr>
              <a:t> are not significant, unless they are sandwiched between two significant digits. </a:t>
            </a:r>
          </a:p>
          <a:p>
            <a:pPr lvl="1">
              <a:lnSpc>
                <a:spcPct val="90000"/>
              </a:lnSpc>
            </a:pPr>
            <a:r>
              <a:rPr lang="en-US" altLang="en-US" sz="2400" i="1">
                <a:solidFill>
                  <a:srgbClr val="FFFF00"/>
                </a:solidFill>
                <a:effectLst/>
              </a:rPr>
              <a:t>All other figures</a:t>
            </a:r>
            <a:r>
              <a:rPr lang="en-US" altLang="en-US" sz="2400">
                <a:effectLst/>
              </a:rPr>
              <a:t> are taken as significant. </a:t>
            </a:r>
          </a:p>
          <a:p>
            <a:pPr>
              <a:lnSpc>
                <a:spcPct val="90000"/>
              </a:lnSpc>
            </a:pPr>
            <a:endParaRPr lang="en-US" altLang="en-US" sz="2800">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45058" name="Rectangle 2"/>
          <p:cNvSpPr>
            <a:spLocks noGrp="1" noChangeArrowheads="1"/>
          </p:cNvSpPr>
          <p:nvPr>
            <p:ph type="title"/>
          </p:nvPr>
        </p:nvSpPr>
        <p:spPr/>
        <p:txBody>
          <a:bodyPr/>
          <a:lstStyle/>
          <a:p>
            <a:r>
              <a:rPr lang="en-US" altLang="en-US">
                <a:effectLst/>
              </a:rPr>
              <a:t>Significance in Measurement</a:t>
            </a:r>
          </a:p>
        </p:txBody>
      </p:sp>
      <p:sp>
        <p:nvSpPr>
          <p:cNvPr id="45059" name="Rectangle 3"/>
          <p:cNvSpPr>
            <a:spLocks noGrp="1" noChangeArrowheads="1"/>
          </p:cNvSpPr>
          <p:nvPr>
            <p:ph type="body" idx="1"/>
          </p:nvPr>
        </p:nvSpPr>
        <p:spPr/>
        <p:txBody>
          <a:bodyPr/>
          <a:lstStyle/>
          <a:p>
            <a:r>
              <a:rPr lang="en-US" altLang="en-US" sz="2800" b="1">
                <a:effectLst/>
              </a:rPr>
              <a:t>Any zeros that </a:t>
            </a:r>
            <a:r>
              <a:rPr lang="en-US" altLang="en-US" sz="2800" b="1">
                <a:solidFill>
                  <a:schemeClr val="accent1"/>
                </a:solidFill>
                <a:effectLst/>
              </a:rPr>
              <a:t>vanish</a:t>
            </a:r>
            <a:r>
              <a:rPr lang="en-US" altLang="en-US" sz="2800" b="1">
                <a:effectLst/>
              </a:rPr>
              <a:t> when you convert a measurement to scientific notation were not really significant figures. Consider the following examples:</a:t>
            </a:r>
          </a:p>
          <a:p>
            <a:pPr>
              <a:buFont typeface="Wingdings" panose="05000000000000000000" pitchFamily="2" charset="2"/>
              <a:buNone/>
            </a:pPr>
            <a:r>
              <a:rPr lang="en-US" altLang="en-US" sz="2000">
                <a:effectLst/>
              </a:rPr>
              <a:t>	</a:t>
            </a:r>
          </a:p>
          <a:p>
            <a:pPr>
              <a:buFont typeface="Wingdings" panose="05000000000000000000" pitchFamily="2" charset="2"/>
              <a:buNone/>
            </a:pPr>
            <a:r>
              <a:rPr lang="en-US" altLang="en-US" sz="2000">
                <a:effectLst/>
              </a:rPr>
              <a:t>	</a:t>
            </a:r>
            <a:r>
              <a:rPr lang="en-US" altLang="en-US" sz="2400">
                <a:effectLst/>
              </a:rPr>
              <a:t>0.01234 kg		</a:t>
            </a:r>
          </a:p>
          <a:p>
            <a:pPr>
              <a:buFont typeface="Wingdings" panose="05000000000000000000" pitchFamily="2" charset="2"/>
              <a:buNone/>
            </a:pPr>
            <a:r>
              <a:rPr lang="en-US" altLang="en-US" sz="2400">
                <a:effectLst/>
              </a:rPr>
              <a:t>				</a:t>
            </a:r>
            <a:r>
              <a:rPr lang="en-US" altLang="en-US" sz="2400">
                <a:solidFill>
                  <a:srgbClr val="FFFF00"/>
                </a:solidFill>
                <a:effectLst/>
              </a:rPr>
              <a:t>1.234 x 10</a:t>
            </a:r>
            <a:r>
              <a:rPr lang="en-US" altLang="en-US" sz="2400" baseline="30000">
                <a:solidFill>
                  <a:srgbClr val="FFFF00"/>
                </a:solidFill>
                <a:effectLst/>
              </a:rPr>
              <a:t>-2</a:t>
            </a:r>
            <a:r>
              <a:rPr lang="en-US" altLang="en-US" sz="2400">
                <a:solidFill>
                  <a:srgbClr val="FFFF00"/>
                </a:solidFill>
                <a:effectLst/>
              </a:rPr>
              <a:t> kg</a:t>
            </a:r>
            <a:r>
              <a:rPr lang="en-US" altLang="en-US" sz="2400">
                <a:effectLst/>
              </a:rPr>
              <a:t>		</a:t>
            </a:r>
          </a:p>
          <a:p>
            <a:pPr>
              <a:buFont typeface="Wingdings" panose="05000000000000000000" pitchFamily="2" charset="2"/>
              <a:buNone/>
            </a:pPr>
            <a:r>
              <a:rPr lang="en-US" altLang="en-US" sz="2000">
                <a:solidFill>
                  <a:schemeClr val="folHlink"/>
                </a:solidFill>
                <a:effectLst/>
              </a:rPr>
              <a:t>							</a:t>
            </a:r>
            <a:r>
              <a:rPr lang="en-US" altLang="en-US" sz="2400">
                <a:solidFill>
                  <a:schemeClr val="accent1"/>
                </a:solidFill>
                <a:effectLst/>
              </a:rPr>
              <a:t>4  sig figs</a:t>
            </a:r>
          </a:p>
          <a:p>
            <a:pPr>
              <a:buFont typeface="Wingdings" panose="05000000000000000000" pitchFamily="2" charset="2"/>
              <a:buNone/>
            </a:pPr>
            <a:r>
              <a:rPr lang="en-US" altLang="en-US" sz="2000">
                <a:effectLst/>
              </a:rPr>
              <a:t>	Leading zeros (0.01234 kg) just locate the decimal point. They're never significant.</a:t>
            </a:r>
          </a:p>
          <a:p>
            <a:pPr>
              <a:buFont typeface="Wingdings" panose="05000000000000000000" pitchFamily="2" charset="2"/>
              <a:buNone/>
            </a:pPr>
            <a:endParaRPr lang="en-US" altLang="en-US" sz="2000">
              <a:effectLst/>
            </a:endParaRPr>
          </a:p>
          <a:p>
            <a:pPr>
              <a:buFont typeface="Wingdings" panose="05000000000000000000" pitchFamily="2" charset="2"/>
              <a:buNone/>
            </a:pPr>
            <a:endParaRPr lang="en-US" altLang="en-US" sz="2400">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50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78850" name="Rectangle 2"/>
          <p:cNvSpPr>
            <a:spLocks noGrp="1" noChangeArrowheads="1"/>
          </p:cNvSpPr>
          <p:nvPr>
            <p:ph type="title"/>
          </p:nvPr>
        </p:nvSpPr>
        <p:spPr/>
        <p:txBody>
          <a:bodyPr/>
          <a:lstStyle/>
          <a:p>
            <a:r>
              <a:rPr lang="en-US" altLang="en-US" dirty="0">
                <a:effectLst/>
              </a:rPr>
              <a:t>Significance in Measurement</a:t>
            </a:r>
          </a:p>
        </p:txBody>
      </p:sp>
      <p:sp>
        <p:nvSpPr>
          <p:cNvPr id="78851"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000">
                <a:effectLst/>
              </a:rPr>
              <a:t>	</a:t>
            </a:r>
            <a:r>
              <a:rPr lang="en-US" altLang="en-US" sz="2400">
                <a:effectLst/>
              </a:rPr>
              <a:t>0.012340 kg		</a:t>
            </a:r>
          </a:p>
          <a:p>
            <a:pPr>
              <a:lnSpc>
                <a:spcPct val="90000"/>
              </a:lnSpc>
              <a:buFont typeface="Wingdings" panose="05000000000000000000" pitchFamily="2" charset="2"/>
              <a:buNone/>
            </a:pPr>
            <a:r>
              <a:rPr lang="en-US" altLang="en-US" sz="2400">
                <a:effectLst/>
              </a:rPr>
              <a:t>				</a:t>
            </a:r>
            <a:r>
              <a:rPr lang="en-US" altLang="en-US" sz="2400">
                <a:solidFill>
                  <a:srgbClr val="FFFF00"/>
                </a:solidFill>
                <a:effectLst/>
              </a:rPr>
              <a:t>1.2340 x 10</a:t>
            </a:r>
            <a:r>
              <a:rPr lang="en-US" altLang="en-US" sz="2400" baseline="30000">
                <a:solidFill>
                  <a:srgbClr val="FFFF00"/>
                </a:solidFill>
                <a:effectLst/>
              </a:rPr>
              <a:t>-2</a:t>
            </a:r>
            <a:r>
              <a:rPr lang="en-US" altLang="en-US" sz="2400">
                <a:solidFill>
                  <a:srgbClr val="FFFF00"/>
                </a:solidFill>
                <a:effectLst/>
              </a:rPr>
              <a:t> kg	</a:t>
            </a:r>
            <a:r>
              <a:rPr lang="en-US" altLang="en-US" sz="2400">
                <a:solidFill>
                  <a:schemeClr val="folHlink"/>
                </a:solidFill>
                <a:effectLst/>
              </a:rPr>
              <a:t>	</a:t>
            </a:r>
          </a:p>
          <a:p>
            <a:pPr>
              <a:lnSpc>
                <a:spcPct val="90000"/>
              </a:lnSpc>
              <a:buFont typeface="Wingdings" panose="05000000000000000000" pitchFamily="2" charset="2"/>
              <a:buNone/>
            </a:pPr>
            <a:r>
              <a:rPr lang="en-US" altLang="en-US" sz="2400">
                <a:solidFill>
                  <a:schemeClr val="folHlink"/>
                </a:solidFill>
                <a:effectLst/>
              </a:rPr>
              <a:t>							</a:t>
            </a:r>
            <a:r>
              <a:rPr lang="en-US" altLang="en-US" sz="2400">
                <a:solidFill>
                  <a:schemeClr val="accent1"/>
                </a:solidFill>
                <a:effectLst/>
              </a:rPr>
              <a:t>5 sig figs</a:t>
            </a:r>
          </a:p>
          <a:p>
            <a:pPr>
              <a:lnSpc>
                <a:spcPct val="90000"/>
              </a:lnSpc>
              <a:buFont typeface="Wingdings" panose="05000000000000000000" pitchFamily="2" charset="2"/>
              <a:buNone/>
            </a:pPr>
            <a:r>
              <a:rPr lang="en-US" altLang="en-US" sz="2000">
                <a:effectLst/>
              </a:rPr>
              <a:t>	Notice that you didn't have to move the decimal point past the trailing zero (0.012340 kg) so it doesn't vanish and so is considered significant.</a:t>
            </a:r>
            <a:r>
              <a:rPr lang="en-US" altLang="en-US" sz="2400">
                <a:effectLst/>
              </a:rPr>
              <a:t> </a:t>
            </a:r>
          </a:p>
          <a:p>
            <a:pPr>
              <a:lnSpc>
                <a:spcPct val="90000"/>
              </a:lnSpc>
              <a:buFont typeface="Wingdings" panose="05000000000000000000" pitchFamily="2" charset="2"/>
              <a:buNone/>
            </a:pPr>
            <a:endParaRPr lang="en-US" altLang="en-US" sz="2000">
              <a:effectLst/>
            </a:endParaRPr>
          </a:p>
          <a:p>
            <a:pPr>
              <a:lnSpc>
                <a:spcPct val="90000"/>
              </a:lnSpc>
              <a:buFont typeface="Wingdings" panose="05000000000000000000" pitchFamily="2" charset="2"/>
              <a:buNone/>
            </a:pPr>
            <a:r>
              <a:rPr lang="en-US" altLang="en-US" sz="2000">
                <a:effectLst/>
              </a:rPr>
              <a:t>	</a:t>
            </a:r>
            <a:r>
              <a:rPr lang="en-US" altLang="en-US" sz="2400">
                <a:effectLst/>
              </a:rPr>
              <a:t>0.000011010 m</a:t>
            </a:r>
          </a:p>
          <a:p>
            <a:pPr>
              <a:lnSpc>
                <a:spcPct val="90000"/>
              </a:lnSpc>
              <a:buFont typeface="Wingdings" panose="05000000000000000000" pitchFamily="2" charset="2"/>
              <a:buNone/>
            </a:pPr>
            <a:r>
              <a:rPr lang="en-US" altLang="en-US" sz="2400">
                <a:effectLst/>
              </a:rPr>
              <a:t>				</a:t>
            </a:r>
            <a:r>
              <a:rPr lang="en-US" altLang="en-US" sz="2400">
                <a:solidFill>
                  <a:srgbClr val="FFFF00"/>
                </a:solidFill>
                <a:effectLst/>
              </a:rPr>
              <a:t>1.1010 x 10</a:t>
            </a:r>
            <a:r>
              <a:rPr lang="en-US" altLang="en-US" sz="2400" baseline="30000">
                <a:solidFill>
                  <a:srgbClr val="FFFF00"/>
                </a:solidFill>
                <a:effectLst/>
              </a:rPr>
              <a:t>-5</a:t>
            </a:r>
            <a:r>
              <a:rPr lang="en-US" altLang="en-US" sz="2400">
                <a:solidFill>
                  <a:srgbClr val="FFFF00"/>
                </a:solidFill>
                <a:effectLst/>
              </a:rPr>
              <a:t> m</a:t>
            </a:r>
          </a:p>
          <a:p>
            <a:pPr>
              <a:lnSpc>
                <a:spcPct val="90000"/>
              </a:lnSpc>
              <a:buFont typeface="Wingdings" panose="05000000000000000000" pitchFamily="2" charset="2"/>
              <a:buNone/>
            </a:pPr>
            <a:r>
              <a:rPr lang="en-US" altLang="en-US" sz="2400">
                <a:solidFill>
                  <a:schemeClr val="folHlink"/>
                </a:solidFill>
                <a:effectLst/>
              </a:rPr>
              <a:t>							</a:t>
            </a:r>
            <a:r>
              <a:rPr lang="en-US" altLang="en-US" sz="2400">
                <a:solidFill>
                  <a:schemeClr val="accent1"/>
                </a:solidFill>
                <a:effectLst/>
              </a:rPr>
              <a:t>5 sig figs</a:t>
            </a:r>
          </a:p>
          <a:p>
            <a:pPr>
              <a:lnSpc>
                <a:spcPct val="90000"/>
              </a:lnSpc>
              <a:buFont typeface="Wingdings" panose="05000000000000000000" pitchFamily="2" charset="2"/>
              <a:buNone/>
            </a:pPr>
            <a:r>
              <a:rPr lang="en-US" altLang="en-US" sz="2000">
                <a:effectLst/>
              </a:rPr>
              <a:t>	</a:t>
            </a:r>
            <a:r>
              <a:rPr lang="en-US" altLang="en-US" sz="2400">
                <a:effectLst/>
              </a:rPr>
              <a:t>Again, the leading zeros vanish but the trailing zero doesn't.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88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88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885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885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8851">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88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79874" name="Rectangle 2"/>
          <p:cNvSpPr>
            <a:spLocks noGrp="1" noChangeArrowheads="1"/>
          </p:cNvSpPr>
          <p:nvPr>
            <p:ph type="title"/>
          </p:nvPr>
        </p:nvSpPr>
        <p:spPr/>
        <p:txBody>
          <a:bodyPr/>
          <a:lstStyle/>
          <a:p>
            <a:r>
              <a:rPr lang="en-US" altLang="en-US" dirty="0">
                <a:effectLst/>
              </a:rPr>
              <a:t>Significance in Measurement</a:t>
            </a:r>
          </a:p>
        </p:txBody>
      </p:sp>
      <p:sp>
        <p:nvSpPr>
          <p:cNvPr id="79875" name="Rectangle 3"/>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000">
                <a:effectLst/>
              </a:rPr>
              <a:t>	</a:t>
            </a:r>
            <a:r>
              <a:rPr lang="en-US" altLang="en-US" sz="2400">
                <a:effectLst/>
              </a:rPr>
              <a:t>0.3100 m</a:t>
            </a:r>
          </a:p>
          <a:p>
            <a:pPr>
              <a:lnSpc>
                <a:spcPct val="80000"/>
              </a:lnSpc>
              <a:buFont typeface="Wingdings" panose="05000000000000000000" pitchFamily="2" charset="2"/>
              <a:buNone/>
            </a:pPr>
            <a:r>
              <a:rPr lang="en-US" altLang="en-US" sz="2400">
                <a:effectLst/>
              </a:rPr>
              <a:t>				</a:t>
            </a:r>
            <a:r>
              <a:rPr lang="en-US" altLang="en-US" sz="2400">
                <a:solidFill>
                  <a:srgbClr val="FFFF00"/>
                </a:solidFill>
                <a:effectLst/>
              </a:rPr>
              <a:t>3.100 x 10</a:t>
            </a:r>
            <a:r>
              <a:rPr lang="en-US" altLang="en-US" sz="2400" baseline="30000">
                <a:solidFill>
                  <a:srgbClr val="FFFF00"/>
                </a:solidFill>
                <a:effectLst/>
              </a:rPr>
              <a:t>-1</a:t>
            </a:r>
            <a:r>
              <a:rPr lang="en-US" altLang="en-US" sz="2400">
                <a:solidFill>
                  <a:srgbClr val="FFFF00"/>
                </a:solidFill>
                <a:effectLst/>
              </a:rPr>
              <a:t> m</a:t>
            </a:r>
          </a:p>
          <a:p>
            <a:pPr>
              <a:lnSpc>
                <a:spcPct val="80000"/>
              </a:lnSpc>
              <a:buFont typeface="Wingdings" panose="05000000000000000000" pitchFamily="2" charset="2"/>
              <a:buNone/>
            </a:pPr>
            <a:r>
              <a:rPr lang="en-US" altLang="en-US" sz="2400">
                <a:solidFill>
                  <a:schemeClr val="folHlink"/>
                </a:solidFill>
                <a:effectLst/>
              </a:rPr>
              <a:t>							</a:t>
            </a:r>
            <a:r>
              <a:rPr lang="en-US" altLang="en-US" sz="2400">
                <a:solidFill>
                  <a:schemeClr val="accent1"/>
                </a:solidFill>
                <a:effectLst/>
              </a:rPr>
              <a:t>4 sig figs</a:t>
            </a:r>
          </a:p>
          <a:p>
            <a:pPr>
              <a:lnSpc>
                <a:spcPct val="80000"/>
              </a:lnSpc>
              <a:buFont typeface="Wingdings" panose="05000000000000000000" pitchFamily="2" charset="2"/>
              <a:buNone/>
            </a:pPr>
            <a:r>
              <a:rPr lang="en-US" altLang="en-US" sz="2000">
                <a:effectLst/>
              </a:rPr>
              <a:t>	Once more, the leading zeros vanish but the trailing zero doesn't.</a:t>
            </a:r>
          </a:p>
          <a:p>
            <a:pPr>
              <a:lnSpc>
                <a:spcPct val="80000"/>
              </a:lnSpc>
              <a:buFont typeface="Wingdings" panose="05000000000000000000" pitchFamily="2" charset="2"/>
              <a:buNone/>
            </a:pPr>
            <a:endParaRPr lang="en-US" altLang="en-US" sz="2000">
              <a:effectLst/>
            </a:endParaRPr>
          </a:p>
          <a:p>
            <a:pPr>
              <a:lnSpc>
                <a:spcPct val="80000"/>
              </a:lnSpc>
              <a:buFont typeface="Wingdings" panose="05000000000000000000" pitchFamily="2" charset="2"/>
              <a:buNone/>
            </a:pPr>
            <a:endParaRPr lang="en-US" altLang="en-US" sz="2000">
              <a:effectLst/>
            </a:endParaRPr>
          </a:p>
          <a:p>
            <a:pPr>
              <a:lnSpc>
                <a:spcPct val="80000"/>
              </a:lnSpc>
              <a:buFont typeface="Wingdings" panose="05000000000000000000" pitchFamily="2" charset="2"/>
              <a:buNone/>
            </a:pPr>
            <a:r>
              <a:rPr lang="en-US" altLang="en-US" sz="2000">
                <a:effectLst/>
              </a:rPr>
              <a:t>	</a:t>
            </a:r>
            <a:r>
              <a:rPr lang="en-US" altLang="en-US" sz="2400">
                <a:effectLst/>
              </a:rPr>
              <a:t>321,010,000 miles</a:t>
            </a:r>
          </a:p>
          <a:p>
            <a:pPr>
              <a:lnSpc>
                <a:spcPct val="80000"/>
              </a:lnSpc>
              <a:buFont typeface="Wingdings" panose="05000000000000000000" pitchFamily="2" charset="2"/>
              <a:buNone/>
            </a:pPr>
            <a:r>
              <a:rPr lang="en-US" altLang="en-US" sz="2400">
                <a:effectLst/>
              </a:rPr>
              <a:t>				</a:t>
            </a:r>
            <a:r>
              <a:rPr lang="en-US" altLang="en-US" sz="2400">
                <a:solidFill>
                  <a:srgbClr val="FFFF00"/>
                </a:solidFill>
                <a:effectLst/>
              </a:rPr>
              <a:t>3.2101 x 10</a:t>
            </a:r>
            <a:r>
              <a:rPr lang="en-US" altLang="en-US" sz="2400" baseline="30000">
                <a:solidFill>
                  <a:srgbClr val="FFFF00"/>
                </a:solidFill>
                <a:effectLst/>
              </a:rPr>
              <a:t>8</a:t>
            </a:r>
            <a:r>
              <a:rPr lang="en-US" altLang="en-US" sz="2400">
                <a:solidFill>
                  <a:srgbClr val="FFFF00"/>
                </a:solidFill>
                <a:effectLst/>
              </a:rPr>
              <a:t> miles</a:t>
            </a:r>
          </a:p>
          <a:p>
            <a:pPr>
              <a:lnSpc>
                <a:spcPct val="80000"/>
              </a:lnSpc>
              <a:buFont typeface="Wingdings" panose="05000000000000000000" pitchFamily="2" charset="2"/>
              <a:buNone/>
            </a:pPr>
            <a:r>
              <a:rPr lang="en-US" altLang="en-US" sz="2400">
                <a:solidFill>
                  <a:schemeClr val="folHlink"/>
                </a:solidFill>
                <a:effectLst/>
              </a:rPr>
              <a:t>							</a:t>
            </a:r>
            <a:r>
              <a:rPr lang="en-US" altLang="en-US" sz="2400">
                <a:solidFill>
                  <a:schemeClr val="accent1"/>
                </a:solidFill>
                <a:effectLst/>
              </a:rPr>
              <a:t>5 sig figs </a:t>
            </a:r>
          </a:p>
          <a:p>
            <a:pPr>
              <a:lnSpc>
                <a:spcPct val="80000"/>
              </a:lnSpc>
              <a:buFont typeface="Wingdings" panose="05000000000000000000" pitchFamily="2" charset="2"/>
              <a:buNone/>
            </a:pPr>
            <a:r>
              <a:rPr lang="en-US" altLang="en-US" sz="2000">
                <a:effectLst/>
              </a:rPr>
              <a:t>	Ignore commas. Here, the decimal point is moved past the trailing zeros (321,010,000 miles) in the conversion to scientific notation. They vanish and should not be counted as significant. The first zero (321,</a:t>
            </a:r>
            <a:r>
              <a:rPr lang="en-US" altLang="en-US" sz="2000">
                <a:solidFill>
                  <a:schemeClr val="folHlink"/>
                </a:solidFill>
                <a:effectLst/>
              </a:rPr>
              <a:t>0</a:t>
            </a:r>
            <a:r>
              <a:rPr lang="en-US" altLang="en-US" sz="2000">
                <a:effectLst/>
              </a:rPr>
              <a:t>10,000 miles) is significant, though, because it's wedged between two significant digits.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987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9875">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9875">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98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en-US">
                <a:effectLst/>
              </a:rPr>
              <a:t>L Chedid 2008</a:t>
            </a:r>
          </a:p>
        </p:txBody>
      </p:sp>
      <p:sp>
        <p:nvSpPr>
          <p:cNvPr id="8194" name="Rectangle 2"/>
          <p:cNvSpPr>
            <a:spLocks noGrp="1" noChangeArrowheads="1"/>
          </p:cNvSpPr>
          <p:nvPr>
            <p:ph type="title"/>
          </p:nvPr>
        </p:nvSpPr>
        <p:spPr/>
        <p:txBody>
          <a:bodyPr/>
          <a:lstStyle/>
          <a:p>
            <a:r>
              <a:rPr lang="en-US" altLang="en-US" dirty="0">
                <a:effectLst/>
              </a:rPr>
              <a:t>Significance in Measurement</a:t>
            </a:r>
          </a:p>
        </p:txBody>
      </p:sp>
      <p:sp>
        <p:nvSpPr>
          <p:cNvPr id="8195" name="Rectangle 3"/>
          <p:cNvSpPr>
            <a:spLocks noGrp="1" noChangeArrowheads="1"/>
          </p:cNvSpPr>
          <p:nvPr>
            <p:ph type="body" sz="half" idx="2"/>
          </p:nvPr>
        </p:nvSpPr>
        <p:spPr>
          <a:xfrm>
            <a:off x="4343400" y="1600200"/>
            <a:ext cx="4343400" cy="4876800"/>
          </a:xfrm>
        </p:spPr>
        <p:txBody>
          <a:bodyPr/>
          <a:lstStyle/>
          <a:p>
            <a:pPr marL="457200" indent="-457200"/>
            <a:r>
              <a:rPr lang="en-US" altLang="en-US" sz="2400" b="1">
                <a:effectLst/>
              </a:rPr>
              <a:t>Which of the following best describes the length of the beetle's body in the picture to the left? </a:t>
            </a:r>
          </a:p>
          <a:p>
            <a:pPr marL="457200" indent="-457200">
              <a:buFont typeface="Wingdings" panose="05000000000000000000" pitchFamily="2" charset="2"/>
              <a:buAutoNum type="alphaLcParenR"/>
            </a:pPr>
            <a:r>
              <a:rPr lang="en-US" altLang="en-US" sz="2400">
                <a:effectLst/>
              </a:rPr>
              <a:t>Between 0 and 2 in </a:t>
            </a:r>
          </a:p>
          <a:p>
            <a:pPr marL="457200" indent="-457200">
              <a:buFont typeface="Wingdings" panose="05000000000000000000" pitchFamily="2" charset="2"/>
              <a:buAutoNum type="alphaLcParenR"/>
            </a:pPr>
            <a:r>
              <a:rPr lang="en-US" altLang="en-US" sz="2400">
                <a:effectLst/>
              </a:rPr>
              <a:t>Between 1 and 2 in</a:t>
            </a:r>
          </a:p>
          <a:p>
            <a:pPr marL="457200" indent="-457200">
              <a:buFont typeface="Wingdings" panose="05000000000000000000" pitchFamily="2" charset="2"/>
              <a:buAutoNum type="alphaLcParenR"/>
            </a:pPr>
            <a:r>
              <a:rPr lang="en-US" altLang="en-US" sz="2400">
                <a:effectLst/>
              </a:rPr>
              <a:t>Between 1.5 and 1.6 in</a:t>
            </a:r>
          </a:p>
          <a:p>
            <a:pPr marL="457200" indent="-457200">
              <a:buFont typeface="Wingdings" panose="05000000000000000000" pitchFamily="2" charset="2"/>
              <a:buAutoNum type="alphaLcParenR"/>
            </a:pPr>
            <a:r>
              <a:rPr lang="en-US" altLang="en-US" sz="2400">
                <a:effectLst/>
              </a:rPr>
              <a:t>Between 1.54 and 1.56 in</a:t>
            </a:r>
          </a:p>
          <a:p>
            <a:pPr marL="457200" indent="-457200">
              <a:buFont typeface="Wingdings" panose="05000000000000000000" pitchFamily="2" charset="2"/>
              <a:buAutoNum type="alphaLcParenR"/>
            </a:pPr>
            <a:r>
              <a:rPr lang="en-US" altLang="en-US" sz="2400">
                <a:effectLst/>
              </a:rPr>
              <a:t>Between 1.546 and 1.547 in</a:t>
            </a:r>
            <a:br>
              <a:rPr lang="en-US" altLang="en-US" sz="2400">
                <a:effectLst/>
              </a:rPr>
            </a:br>
            <a:endParaRPr lang="en-US" altLang="en-US" sz="2400">
              <a:effectLst/>
            </a:endParaRPr>
          </a:p>
        </p:txBody>
      </p:sp>
      <p:pic>
        <p:nvPicPr>
          <p:cNvPr id="8198" name="Picture 6" descr="rulerbug" title="rulerbu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133600"/>
            <a:ext cx="3733800" cy="297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0898" name="Rectangle 2"/>
          <p:cNvSpPr>
            <a:spLocks noGrp="1" noChangeArrowheads="1"/>
          </p:cNvSpPr>
          <p:nvPr>
            <p:ph type="title"/>
          </p:nvPr>
        </p:nvSpPr>
        <p:spPr/>
        <p:txBody>
          <a:bodyPr/>
          <a:lstStyle/>
          <a:p>
            <a:r>
              <a:rPr lang="en-US" altLang="en-US">
                <a:effectLst/>
              </a:rPr>
              <a:t>Significance in Measurement</a:t>
            </a:r>
          </a:p>
        </p:txBody>
      </p:sp>
      <p:sp>
        <p:nvSpPr>
          <p:cNvPr id="80899" name="Rectangle 3"/>
          <p:cNvSpPr>
            <a:spLocks noGrp="1" noChangeArrowheads="1"/>
          </p:cNvSpPr>
          <p:nvPr>
            <p:ph type="body" idx="1"/>
          </p:nvPr>
        </p:nvSpPr>
        <p:spPr/>
        <p:txBody>
          <a:bodyPr/>
          <a:lstStyle/>
          <a:p>
            <a:pPr>
              <a:buFont typeface="Wingdings" panose="05000000000000000000" pitchFamily="2" charset="2"/>
              <a:buNone/>
            </a:pPr>
            <a:r>
              <a:rPr lang="en-US" altLang="en-US">
                <a:effectLst/>
              </a:rPr>
              <a:t>	</a:t>
            </a:r>
            <a:r>
              <a:rPr lang="en-US" altLang="en-US" sz="2400">
                <a:effectLst/>
              </a:rPr>
              <a:t>84,000 mg</a:t>
            </a:r>
          </a:p>
          <a:p>
            <a:pPr>
              <a:buFont typeface="Wingdings" panose="05000000000000000000" pitchFamily="2" charset="2"/>
              <a:buNone/>
            </a:pPr>
            <a:r>
              <a:rPr lang="en-US" altLang="en-US" sz="2400">
                <a:effectLst/>
              </a:rPr>
              <a:t>				</a:t>
            </a:r>
            <a:r>
              <a:rPr lang="en-US" altLang="en-US" sz="2400">
                <a:solidFill>
                  <a:srgbClr val="FFFF00"/>
                </a:solidFill>
                <a:effectLst/>
              </a:rPr>
              <a:t>8.4 x 10</a:t>
            </a:r>
            <a:r>
              <a:rPr lang="en-US" altLang="en-US" sz="2400" baseline="30000">
                <a:solidFill>
                  <a:srgbClr val="FFFF00"/>
                </a:solidFill>
                <a:effectLst/>
              </a:rPr>
              <a:t>4</a:t>
            </a:r>
            <a:r>
              <a:rPr lang="en-US" altLang="en-US" sz="2400">
                <a:solidFill>
                  <a:srgbClr val="FFFF00"/>
                </a:solidFill>
                <a:effectLst/>
              </a:rPr>
              <a:t> mg</a:t>
            </a:r>
          </a:p>
          <a:p>
            <a:pPr>
              <a:buFont typeface="Wingdings" panose="05000000000000000000" pitchFamily="2" charset="2"/>
              <a:buNone/>
            </a:pPr>
            <a:r>
              <a:rPr lang="en-US" altLang="en-US" sz="2400">
                <a:solidFill>
                  <a:schemeClr val="folHlink"/>
                </a:solidFill>
                <a:effectLst/>
              </a:rPr>
              <a:t>							</a:t>
            </a:r>
            <a:r>
              <a:rPr lang="en-US" altLang="en-US" sz="2400">
                <a:solidFill>
                  <a:schemeClr val="accent1"/>
                </a:solidFill>
                <a:effectLst/>
              </a:rPr>
              <a:t>2 sig figs</a:t>
            </a:r>
          </a:p>
          <a:p>
            <a:pPr>
              <a:buFont typeface="Wingdings" panose="05000000000000000000" pitchFamily="2" charset="2"/>
              <a:buNone/>
            </a:pPr>
            <a:r>
              <a:rPr lang="en-US" altLang="en-US" sz="2000">
                <a:effectLst/>
              </a:rPr>
              <a:t>	The decimal point moves past the zeros (84,000 mg) in the conversion. They should not be counted as significant.</a:t>
            </a:r>
          </a:p>
          <a:p>
            <a:pPr>
              <a:buFont typeface="Wingdings" panose="05000000000000000000" pitchFamily="2" charset="2"/>
              <a:buNone/>
            </a:pPr>
            <a:endParaRPr lang="en-US" altLang="en-US" sz="2000">
              <a:effectLst/>
            </a:endParaRPr>
          </a:p>
          <a:p>
            <a:pPr>
              <a:buFont typeface="Wingdings" panose="05000000000000000000" pitchFamily="2" charset="2"/>
              <a:buNone/>
            </a:pPr>
            <a:r>
              <a:rPr lang="en-US" altLang="en-US" sz="2000">
                <a:effectLst/>
              </a:rPr>
              <a:t>	</a:t>
            </a:r>
            <a:r>
              <a:rPr lang="en-US" altLang="en-US" sz="2400">
                <a:effectLst/>
              </a:rPr>
              <a:t>32.00 ml</a:t>
            </a:r>
          </a:p>
          <a:p>
            <a:pPr>
              <a:buFont typeface="Wingdings" panose="05000000000000000000" pitchFamily="2" charset="2"/>
              <a:buNone/>
            </a:pPr>
            <a:r>
              <a:rPr lang="en-US" altLang="en-US" sz="2400">
                <a:effectLst/>
              </a:rPr>
              <a:t>				</a:t>
            </a:r>
            <a:r>
              <a:rPr lang="en-US" altLang="en-US" sz="2400">
                <a:solidFill>
                  <a:srgbClr val="FFFF00"/>
                </a:solidFill>
                <a:effectLst/>
              </a:rPr>
              <a:t>3.200 x 10</a:t>
            </a:r>
            <a:r>
              <a:rPr lang="en-US" altLang="en-US" sz="2400" baseline="30000">
                <a:solidFill>
                  <a:srgbClr val="FFFF00"/>
                </a:solidFill>
                <a:effectLst/>
              </a:rPr>
              <a:t>1</a:t>
            </a:r>
            <a:r>
              <a:rPr lang="en-US" altLang="en-US" sz="2400">
                <a:solidFill>
                  <a:srgbClr val="FFFF00"/>
                </a:solidFill>
                <a:effectLst/>
              </a:rPr>
              <a:t> ml</a:t>
            </a:r>
            <a:r>
              <a:rPr lang="en-US" altLang="en-US" sz="2400">
                <a:solidFill>
                  <a:schemeClr val="folHlink"/>
                </a:solidFill>
                <a:effectLst/>
              </a:rPr>
              <a:t>		</a:t>
            </a:r>
          </a:p>
          <a:p>
            <a:pPr>
              <a:buFont typeface="Wingdings" panose="05000000000000000000" pitchFamily="2" charset="2"/>
              <a:buNone/>
            </a:pPr>
            <a:r>
              <a:rPr lang="en-US" altLang="en-US" sz="2400">
                <a:solidFill>
                  <a:schemeClr val="folHlink"/>
                </a:solidFill>
                <a:effectLst/>
              </a:rPr>
              <a:t>							</a:t>
            </a:r>
            <a:r>
              <a:rPr lang="en-US" altLang="en-US" sz="2400">
                <a:solidFill>
                  <a:schemeClr val="accent1"/>
                </a:solidFill>
                <a:effectLst/>
              </a:rPr>
              <a:t>4 sig figs</a:t>
            </a:r>
          </a:p>
          <a:p>
            <a:pPr>
              <a:buFont typeface="Wingdings" panose="05000000000000000000" pitchFamily="2" charset="2"/>
              <a:buNone/>
            </a:pPr>
            <a:r>
              <a:rPr lang="en-US" altLang="en-US" sz="2000">
                <a:effectLst/>
              </a:rPr>
              <a:t>	The decimal point didn't move past those last two zeros. </a:t>
            </a:r>
            <a:endParaRPr lang="en-US" altLang="en-US">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089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089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0899">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0899">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089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808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1922" name="Rectangle 2"/>
          <p:cNvSpPr>
            <a:spLocks noGrp="1" noChangeArrowheads="1"/>
          </p:cNvSpPr>
          <p:nvPr>
            <p:ph type="title"/>
          </p:nvPr>
        </p:nvSpPr>
        <p:spPr/>
        <p:txBody>
          <a:bodyPr/>
          <a:lstStyle/>
          <a:p>
            <a:r>
              <a:rPr lang="en-US" altLang="en-US" dirty="0">
                <a:effectLst/>
              </a:rPr>
              <a:t>Significance in Measurement</a:t>
            </a:r>
          </a:p>
        </p:txBody>
      </p:sp>
      <p:sp>
        <p:nvSpPr>
          <p:cNvPr id="81923" name="Rectangle 3"/>
          <p:cNvSpPr>
            <a:spLocks noGrp="1" noChangeArrowheads="1"/>
          </p:cNvSpPr>
          <p:nvPr>
            <p:ph type="body" idx="1"/>
          </p:nvPr>
        </p:nvSpPr>
        <p:spPr/>
        <p:txBody>
          <a:bodyPr/>
          <a:lstStyle/>
          <a:p>
            <a:pPr>
              <a:buFont typeface="Wingdings" panose="05000000000000000000" pitchFamily="2" charset="2"/>
              <a:buNone/>
            </a:pPr>
            <a:r>
              <a:rPr lang="en-US" altLang="en-US" sz="2000" dirty="0">
                <a:effectLst/>
              </a:rPr>
              <a:t>	</a:t>
            </a:r>
            <a:r>
              <a:rPr lang="en-US" altLang="en-US" sz="2400" dirty="0">
                <a:effectLst/>
              </a:rPr>
              <a:t>302.120 </a:t>
            </a:r>
            <a:r>
              <a:rPr lang="en-US" altLang="en-US" sz="2400" dirty="0" err="1">
                <a:effectLst/>
              </a:rPr>
              <a:t>lbs</a:t>
            </a:r>
            <a:endParaRPr lang="en-US" altLang="en-US" sz="2400" dirty="0">
              <a:effectLst/>
            </a:endParaRPr>
          </a:p>
          <a:p>
            <a:pPr>
              <a:buFont typeface="Wingdings" panose="05000000000000000000" pitchFamily="2" charset="2"/>
              <a:buNone/>
            </a:pPr>
            <a:r>
              <a:rPr lang="en-US" altLang="en-US" sz="2400" dirty="0">
                <a:effectLst/>
              </a:rPr>
              <a:t>				</a:t>
            </a:r>
            <a:r>
              <a:rPr lang="en-US" altLang="en-US" sz="2400" dirty="0">
                <a:solidFill>
                  <a:srgbClr val="FFFF00"/>
                </a:solidFill>
                <a:effectLst/>
              </a:rPr>
              <a:t>3.02120 x 10</a:t>
            </a:r>
            <a:r>
              <a:rPr lang="en-US" altLang="en-US" sz="2400" baseline="30000" dirty="0">
                <a:solidFill>
                  <a:srgbClr val="FFFF00"/>
                </a:solidFill>
                <a:effectLst/>
              </a:rPr>
              <a:t>2</a:t>
            </a:r>
            <a:r>
              <a:rPr lang="en-US" altLang="en-US" sz="2400" dirty="0">
                <a:solidFill>
                  <a:srgbClr val="FFFF00"/>
                </a:solidFill>
                <a:effectLst/>
              </a:rPr>
              <a:t> </a:t>
            </a:r>
            <a:r>
              <a:rPr lang="en-US" altLang="en-US" sz="2400" dirty="0" err="1">
                <a:solidFill>
                  <a:srgbClr val="FFFF00"/>
                </a:solidFill>
                <a:effectLst/>
              </a:rPr>
              <a:t>lbs</a:t>
            </a:r>
            <a:endParaRPr lang="en-US" altLang="en-US" sz="2400" dirty="0">
              <a:solidFill>
                <a:srgbClr val="FFFF00"/>
              </a:solidFill>
              <a:effectLst/>
            </a:endParaRPr>
          </a:p>
          <a:p>
            <a:pPr>
              <a:buFont typeface="Wingdings" panose="05000000000000000000" pitchFamily="2" charset="2"/>
              <a:buNone/>
            </a:pPr>
            <a:r>
              <a:rPr lang="en-US" altLang="en-US" sz="2400" dirty="0">
                <a:solidFill>
                  <a:schemeClr val="folHlink"/>
                </a:solidFill>
                <a:effectLst/>
              </a:rPr>
              <a:t>							</a:t>
            </a:r>
            <a:r>
              <a:rPr lang="en-US" altLang="en-US" sz="2400" dirty="0">
                <a:solidFill>
                  <a:schemeClr val="accent1"/>
                </a:solidFill>
                <a:effectLst/>
              </a:rPr>
              <a:t>6 sig figs</a:t>
            </a:r>
          </a:p>
          <a:p>
            <a:pPr>
              <a:buFont typeface="Wingdings" panose="05000000000000000000" pitchFamily="2" charset="2"/>
              <a:buNone/>
            </a:pPr>
            <a:r>
              <a:rPr lang="en-US" altLang="en-US" sz="2000" dirty="0">
                <a:effectLst/>
              </a:rPr>
              <a:t>	The decimal point didn't move past the last zero, so it is significant. The decimal point did move past the 0 between the two and the three, but it's wedged between two significant digits, so it's significant as well. </a:t>
            </a:r>
          </a:p>
          <a:p>
            <a:pPr>
              <a:buFont typeface="Wingdings" panose="05000000000000000000" pitchFamily="2" charset="2"/>
              <a:buNone/>
            </a:pPr>
            <a:r>
              <a:rPr lang="en-US" altLang="en-US" sz="2000" dirty="0">
                <a:effectLst/>
              </a:rPr>
              <a:t>	All of the figures in this measurement are significant</a:t>
            </a:r>
            <a:r>
              <a:rPr lang="en-US" altLang="en-US" dirty="0">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19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19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2946" name="Rectangle 2"/>
          <p:cNvSpPr>
            <a:spLocks noGrp="1" noChangeArrowheads="1"/>
          </p:cNvSpPr>
          <p:nvPr>
            <p:ph type="title"/>
          </p:nvPr>
        </p:nvSpPr>
        <p:spPr/>
        <p:txBody>
          <a:bodyPr/>
          <a:lstStyle/>
          <a:p>
            <a:r>
              <a:rPr lang="en-US" altLang="en-US">
                <a:effectLst/>
              </a:rPr>
              <a:t>Significance in Measurement</a:t>
            </a:r>
          </a:p>
        </p:txBody>
      </p:sp>
      <p:sp>
        <p:nvSpPr>
          <p:cNvPr id="82947" name="Rectangle 3"/>
          <p:cNvSpPr>
            <a:spLocks noGrp="1" noChangeArrowheads="1"/>
          </p:cNvSpPr>
          <p:nvPr>
            <p:ph type="body" idx="1"/>
          </p:nvPr>
        </p:nvSpPr>
        <p:spPr/>
        <p:txBody>
          <a:bodyPr/>
          <a:lstStyle/>
          <a:p>
            <a:r>
              <a:rPr lang="en-US" altLang="en-US" b="1">
                <a:effectLst/>
              </a:rPr>
              <a:t>When are </a:t>
            </a:r>
            <a:r>
              <a:rPr lang="en-US" altLang="en-US" b="1">
                <a:solidFill>
                  <a:schemeClr val="accent1"/>
                </a:solidFill>
                <a:effectLst/>
              </a:rPr>
              <a:t>zeros</a:t>
            </a:r>
            <a:r>
              <a:rPr lang="en-US" altLang="en-US" b="1">
                <a:effectLst/>
              </a:rPr>
              <a:t> significant?</a:t>
            </a:r>
          </a:p>
          <a:p>
            <a:pPr lvl="1"/>
            <a:r>
              <a:rPr lang="en-US" altLang="en-US">
                <a:effectLst/>
              </a:rPr>
              <a:t>From the previous slide, you know that whether a zero is significant or not </a:t>
            </a:r>
            <a:r>
              <a:rPr lang="en-US" altLang="en-US" i="1">
                <a:solidFill>
                  <a:srgbClr val="FFFF00"/>
                </a:solidFill>
                <a:effectLst/>
              </a:rPr>
              <a:t>depends on just where it</a:t>
            </a:r>
            <a:r>
              <a:rPr lang="en-US" altLang="en-US">
                <a:solidFill>
                  <a:srgbClr val="FFFF00"/>
                </a:solidFill>
                <a:effectLst/>
              </a:rPr>
              <a:t> </a:t>
            </a:r>
            <a:r>
              <a:rPr lang="en-US" altLang="en-US" i="1">
                <a:solidFill>
                  <a:srgbClr val="FFFF00"/>
                </a:solidFill>
                <a:effectLst/>
              </a:rPr>
              <a:t>appears</a:t>
            </a:r>
            <a:r>
              <a:rPr lang="en-US" altLang="en-US">
                <a:solidFill>
                  <a:srgbClr val="FFFF00"/>
                </a:solidFill>
                <a:effectLst/>
              </a:rPr>
              <a:t>. </a:t>
            </a:r>
          </a:p>
          <a:p>
            <a:pPr lvl="1"/>
            <a:r>
              <a:rPr lang="en-US" altLang="en-US">
                <a:effectLst/>
              </a:rPr>
              <a:t>Any zero that serves </a:t>
            </a:r>
            <a:r>
              <a:rPr lang="en-US" altLang="en-US" i="1">
                <a:solidFill>
                  <a:srgbClr val="FFFF00"/>
                </a:solidFill>
                <a:effectLst/>
              </a:rPr>
              <a:t>merely to locate the decimal point</a:t>
            </a:r>
            <a:r>
              <a:rPr lang="en-US" altLang="en-US">
                <a:effectLst/>
              </a:rPr>
              <a:t> is not significant.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294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29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3970" name="Rectangle 2"/>
          <p:cNvSpPr>
            <a:spLocks noGrp="1" noChangeArrowheads="1"/>
          </p:cNvSpPr>
          <p:nvPr>
            <p:ph type="title"/>
          </p:nvPr>
        </p:nvSpPr>
        <p:spPr/>
        <p:txBody>
          <a:bodyPr/>
          <a:lstStyle/>
          <a:p>
            <a:r>
              <a:rPr lang="en-US" altLang="en-US" dirty="0">
                <a:effectLst/>
              </a:rPr>
              <a:t>Significance in Measurement</a:t>
            </a:r>
          </a:p>
        </p:txBody>
      </p:sp>
      <p:sp>
        <p:nvSpPr>
          <p:cNvPr id="83971" name="Rectangle 3"/>
          <p:cNvSpPr>
            <a:spLocks noGrp="1" noChangeArrowheads="1"/>
          </p:cNvSpPr>
          <p:nvPr>
            <p:ph type="body" idx="1"/>
          </p:nvPr>
        </p:nvSpPr>
        <p:spPr/>
        <p:txBody>
          <a:bodyPr/>
          <a:lstStyle/>
          <a:p>
            <a:pPr marL="609600" indent="-609600"/>
            <a:r>
              <a:rPr lang="en-US" altLang="en-US" b="1">
                <a:effectLst/>
              </a:rPr>
              <a:t>All of the possibilities are covered by the following rules:</a:t>
            </a:r>
            <a:r>
              <a:rPr lang="en-US" altLang="en-US">
                <a:effectLst/>
              </a:rPr>
              <a:t> </a:t>
            </a:r>
          </a:p>
          <a:p>
            <a:pPr marL="990600" lvl="1" indent="-533400">
              <a:buFont typeface="Wingdings" panose="05000000000000000000" pitchFamily="2" charset="2"/>
              <a:buNone/>
            </a:pPr>
            <a:r>
              <a:rPr lang="en-US" altLang="en-US" sz="2400">
                <a:effectLst/>
              </a:rPr>
              <a:t>	</a:t>
            </a:r>
            <a:r>
              <a:rPr lang="en-US" altLang="en-US">
                <a:effectLst/>
              </a:rPr>
              <a:t>1.  Zeros </a:t>
            </a:r>
            <a:r>
              <a:rPr lang="en-US" altLang="en-US" i="1">
                <a:solidFill>
                  <a:srgbClr val="FFFF00"/>
                </a:solidFill>
                <a:effectLst/>
              </a:rPr>
              <a:t>sandwiched</a:t>
            </a:r>
            <a:r>
              <a:rPr lang="en-US" altLang="en-US">
                <a:effectLst/>
              </a:rPr>
              <a:t> between two significant digits are </a:t>
            </a:r>
            <a:r>
              <a:rPr lang="en-US" altLang="en-US" b="1">
                <a:effectLst/>
              </a:rPr>
              <a:t>always significant</a:t>
            </a:r>
            <a:r>
              <a:rPr lang="en-US" altLang="en-US">
                <a:effectLst/>
              </a:rPr>
              <a:t>. </a:t>
            </a:r>
          </a:p>
          <a:p>
            <a:pPr marL="990600" lvl="1" indent="-533400">
              <a:buFont typeface="Wingdings" panose="05000000000000000000" pitchFamily="2" charset="2"/>
              <a:buNone/>
            </a:pPr>
            <a:r>
              <a:rPr lang="en-US" altLang="en-US">
                <a:effectLst/>
              </a:rPr>
              <a:t>	1.0001 km </a:t>
            </a:r>
            <a:br>
              <a:rPr lang="en-US" altLang="en-US">
                <a:effectLst/>
              </a:rPr>
            </a:br>
            <a:r>
              <a:rPr lang="en-US" altLang="en-US">
                <a:effectLst/>
              </a:rPr>
              <a:t>2501 kg </a:t>
            </a:r>
            <a:br>
              <a:rPr lang="en-US" altLang="en-US">
                <a:effectLst/>
              </a:rPr>
            </a:br>
            <a:r>
              <a:rPr lang="en-US" altLang="en-US">
                <a:effectLst/>
              </a:rPr>
              <a:t>140.009 Mg</a:t>
            </a:r>
          </a:p>
          <a:p>
            <a:pPr marL="990600" lvl="1" indent="-533400">
              <a:buFont typeface="Wingdings" panose="05000000000000000000" pitchFamily="2" charset="2"/>
              <a:buNone/>
            </a:pPr>
            <a:r>
              <a:rPr lang="en-US" altLang="en-US" sz="2400">
                <a:solidFill>
                  <a:srgbClr val="FFFF00"/>
                </a:solidFill>
                <a:effectLst/>
              </a:rPr>
              <a:t>5, 4, 6 </a:t>
            </a:r>
            <a:br>
              <a:rPr lang="en-US" altLang="en-US" sz="2400">
                <a:solidFill>
                  <a:srgbClr val="FFFF00"/>
                </a:solidFill>
                <a:effectLst/>
              </a:rPr>
            </a:br>
            <a:endParaRPr lang="en-US" altLang="en-US" sz="2400">
              <a:solidFill>
                <a:srgbClr val="FFFF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1">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839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4994" name="Rectangle 2"/>
          <p:cNvSpPr>
            <a:spLocks noGrp="1" noChangeArrowheads="1"/>
          </p:cNvSpPr>
          <p:nvPr>
            <p:ph type="title"/>
          </p:nvPr>
        </p:nvSpPr>
        <p:spPr/>
        <p:txBody>
          <a:bodyPr/>
          <a:lstStyle/>
          <a:p>
            <a:r>
              <a:rPr lang="en-US" altLang="en-US" dirty="0">
                <a:effectLst/>
              </a:rPr>
              <a:t>Significance in Measurement</a:t>
            </a:r>
          </a:p>
        </p:txBody>
      </p:sp>
      <p:sp>
        <p:nvSpPr>
          <p:cNvPr id="84995" name="Rectangle 3"/>
          <p:cNvSpPr>
            <a:spLocks noGrp="1" noChangeArrowheads="1"/>
          </p:cNvSpPr>
          <p:nvPr>
            <p:ph type="body" idx="1"/>
          </p:nvPr>
        </p:nvSpPr>
        <p:spPr>
          <a:xfrm>
            <a:off x="457200" y="1600200"/>
            <a:ext cx="8229600" cy="5029200"/>
          </a:xfrm>
        </p:spPr>
        <p:txBody>
          <a:bodyPr/>
          <a:lstStyle/>
          <a:p>
            <a:pPr lvl="1">
              <a:lnSpc>
                <a:spcPct val="80000"/>
              </a:lnSpc>
              <a:buFont typeface="Wingdings" panose="05000000000000000000" pitchFamily="2" charset="2"/>
              <a:buNone/>
            </a:pPr>
            <a:r>
              <a:rPr lang="en-US" altLang="en-US" sz="2400">
                <a:effectLst/>
              </a:rPr>
              <a:t>		</a:t>
            </a:r>
            <a:r>
              <a:rPr lang="en-US" altLang="en-US">
                <a:effectLst/>
              </a:rPr>
              <a:t>2.</a:t>
            </a:r>
            <a:r>
              <a:rPr lang="en-US" altLang="en-US">
                <a:solidFill>
                  <a:srgbClr val="FFFF00"/>
                </a:solidFill>
                <a:effectLst/>
              </a:rPr>
              <a:t> </a:t>
            </a:r>
            <a:r>
              <a:rPr lang="en-US" altLang="en-US" i="1">
                <a:solidFill>
                  <a:srgbClr val="FFFF00"/>
                </a:solidFill>
                <a:effectLst/>
              </a:rPr>
              <a:t>Trailing</a:t>
            </a:r>
            <a:r>
              <a:rPr lang="en-US" altLang="en-US">
                <a:effectLst/>
              </a:rPr>
              <a:t> zeros to the right of the decimal 	point are </a:t>
            </a:r>
            <a:r>
              <a:rPr lang="en-US" altLang="en-US" b="1">
                <a:effectLst/>
              </a:rPr>
              <a:t>always significant</a:t>
            </a:r>
            <a:r>
              <a:rPr lang="en-US" altLang="en-US">
                <a:effectLst/>
              </a:rPr>
              <a:t>. </a:t>
            </a:r>
          </a:p>
          <a:p>
            <a:pPr lvl="1">
              <a:lnSpc>
                <a:spcPct val="80000"/>
              </a:lnSpc>
              <a:buFont typeface="Wingdings" panose="05000000000000000000" pitchFamily="2" charset="2"/>
              <a:buNone/>
            </a:pPr>
            <a:r>
              <a:rPr lang="en-US" altLang="en-US">
                <a:effectLst/>
              </a:rPr>
              <a:t>		3.0 m </a:t>
            </a:r>
            <a:br>
              <a:rPr lang="en-US" altLang="en-US">
                <a:effectLst/>
              </a:rPr>
            </a:br>
            <a:r>
              <a:rPr lang="en-US" altLang="en-US">
                <a:effectLst/>
              </a:rPr>
              <a:t>	12.000 µm </a:t>
            </a:r>
            <a:br>
              <a:rPr lang="en-US" altLang="en-US">
                <a:effectLst/>
              </a:rPr>
            </a:br>
            <a:r>
              <a:rPr lang="en-US" altLang="en-US">
                <a:effectLst/>
              </a:rPr>
              <a:t>	1000.0 µm</a:t>
            </a:r>
          </a:p>
          <a:p>
            <a:pPr>
              <a:lnSpc>
                <a:spcPct val="80000"/>
              </a:lnSpc>
              <a:buFont typeface="Wingdings" panose="05000000000000000000" pitchFamily="2" charset="2"/>
              <a:buNone/>
            </a:pPr>
            <a:r>
              <a:rPr lang="en-US" altLang="en-US" sz="1800">
                <a:effectLst/>
              </a:rPr>
              <a:t>	</a:t>
            </a:r>
            <a:r>
              <a:rPr lang="en-US" altLang="en-US" sz="2400">
                <a:solidFill>
                  <a:srgbClr val="FFFF00"/>
                </a:solidFill>
                <a:effectLst/>
              </a:rPr>
              <a:t>2, 5, 5</a:t>
            </a:r>
          </a:p>
          <a:p>
            <a:pPr>
              <a:lnSpc>
                <a:spcPct val="80000"/>
              </a:lnSpc>
              <a:buFont typeface="Wingdings" panose="05000000000000000000" pitchFamily="2" charset="2"/>
              <a:buNone/>
            </a:pPr>
            <a:endParaRPr lang="en-US" altLang="en-US" sz="2400">
              <a:solidFill>
                <a:schemeClr val="folHlink"/>
              </a:solidFill>
              <a:effectLst/>
            </a:endParaRPr>
          </a:p>
          <a:p>
            <a:pPr>
              <a:lnSpc>
                <a:spcPct val="80000"/>
              </a:lnSpc>
              <a:buFont typeface="Wingdings" panose="05000000000000000000" pitchFamily="2" charset="2"/>
              <a:buNone/>
            </a:pPr>
            <a:r>
              <a:rPr lang="en-US" altLang="en-US" sz="2800">
                <a:effectLst/>
              </a:rPr>
              <a:t>		3. </a:t>
            </a:r>
            <a:r>
              <a:rPr lang="en-US" altLang="en-US" sz="2800" i="1">
                <a:solidFill>
                  <a:srgbClr val="FFFF00"/>
                </a:solidFill>
                <a:effectLst/>
              </a:rPr>
              <a:t>Leading</a:t>
            </a:r>
            <a:r>
              <a:rPr lang="en-US" altLang="en-US" sz="2800">
                <a:effectLst/>
              </a:rPr>
              <a:t> zeros are </a:t>
            </a:r>
            <a:r>
              <a:rPr lang="en-US" altLang="en-US" sz="2800" b="1">
                <a:effectLst/>
              </a:rPr>
              <a:t>never significant</a:t>
            </a:r>
            <a:r>
              <a:rPr lang="en-US" altLang="en-US" sz="2800">
                <a:effectLst/>
              </a:rPr>
              <a:t>. </a:t>
            </a:r>
          </a:p>
          <a:p>
            <a:pPr>
              <a:lnSpc>
                <a:spcPct val="80000"/>
              </a:lnSpc>
              <a:buFont typeface="Wingdings" panose="05000000000000000000" pitchFamily="2" charset="2"/>
              <a:buNone/>
            </a:pPr>
            <a:r>
              <a:rPr lang="en-US" altLang="en-US" sz="2800">
                <a:effectLst/>
              </a:rPr>
              <a:t>		0.0003 m </a:t>
            </a:r>
            <a:br>
              <a:rPr lang="en-US" altLang="en-US" sz="2800">
                <a:effectLst/>
              </a:rPr>
            </a:br>
            <a:r>
              <a:rPr lang="en-US" altLang="en-US" sz="2800">
                <a:effectLst/>
              </a:rPr>
              <a:t>	0.123 µm </a:t>
            </a:r>
            <a:br>
              <a:rPr lang="en-US" altLang="en-US" sz="2800">
                <a:effectLst/>
              </a:rPr>
            </a:br>
            <a:r>
              <a:rPr lang="en-US" altLang="en-US" sz="2800">
                <a:effectLst/>
              </a:rPr>
              <a:t>	0.0010100 µm</a:t>
            </a:r>
          </a:p>
          <a:p>
            <a:pPr>
              <a:lnSpc>
                <a:spcPct val="80000"/>
              </a:lnSpc>
              <a:buFont typeface="Wingdings" panose="05000000000000000000" pitchFamily="2" charset="2"/>
              <a:buNone/>
            </a:pPr>
            <a:r>
              <a:rPr lang="en-US" altLang="en-US" sz="1400">
                <a:solidFill>
                  <a:schemeClr val="folHlink"/>
                </a:solidFill>
                <a:effectLst/>
              </a:rPr>
              <a:t>	</a:t>
            </a:r>
            <a:r>
              <a:rPr lang="en-US" altLang="en-US" sz="2400">
                <a:solidFill>
                  <a:srgbClr val="FFFF00"/>
                </a:solidFill>
                <a:effectLst/>
              </a:rPr>
              <a:t>1, 3, 5</a:t>
            </a:r>
          </a:p>
          <a:p>
            <a:pPr>
              <a:lnSpc>
                <a:spcPct val="80000"/>
              </a:lnSpc>
              <a:buFont typeface="Wingdings" panose="05000000000000000000" pitchFamily="2" charset="2"/>
              <a:buNone/>
            </a:pPr>
            <a:r>
              <a:rPr lang="en-US" altLang="en-US" sz="2800">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995">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849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6018" name="Rectangle 2"/>
          <p:cNvSpPr>
            <a:spLocks noGrp="1" noChangeArrowheads="1"/>
          </p:cNvSpPr>
          <p:nvPr>
            <p:ph type="title"/>
          </p:nvPr>
        </p:nvSpPr>
        <p:spPr/>
        <p:txBody>
          <a:bodyPr/>
          <a:lstStyle/>
          <a:p>
            <a:r>
              <a:rPr lang="en-US" altLang="en-US">
                <a:effectLst/>
              </a:rPr>
              <a:t>Significance in Measurement</a:t>
            </a:r>
          </a:p>
        </p:txBody>
      </p:sp>
      <p:sp>
        <p:nvSpPr>
          <p:cNvPr id="86019" name="Rectangle 3"/>
          <p:cNvSpPr>
            <a:spLocks noGrp="1" noChangeArrowheads="1"/>
          </p:cNvSpPr>
          <p:nvPr>
            <p:ph type="body" idx="1"/>
          </p:nvPr>
        </p:nvSpPr>
        <p:spPr/>
        <p:txBody>
          <a:bodyPr/>
          <a:lstStyle/>
          <a:p>
            <a:pPr>
              <a:buFont typeface="Wingdings" panose="05000000000000000000" pitchFamily="2" charset="2"/>
              <a:buNone/>
            </a:pPr>
            <a:r>
              <a:rPr lang="en-US" altLang="en-US">
                <a:effectLst/>
              </a:rPr>
              <a:t>		</a:t>
            </a:r>
            <a:r>
              <a:rPr lang="en-US" altLang="en-US" sz="2800">
                <a:effectLst/>
              </a:rPr>
              <a:t>4. Trailing zeros that all appear to the 	</a:t>
            </a:r>
            <a:r>
              <a:rPr lang="en-US" altLang="en-US" sz="2800" i="1">
                <a:solidFill>
                  <a:srgbClr val="FFFF00"/>
                </a:solidFill>
                <a:effectLst/>
              </a:rPr>
              <a:t>LEFT</a:t>
            </a:r>
            <a:r>
              <a:rPr lang="en-US" altLang="en-US" sz="2800">
                <a:effectLst/>
              </a:rPr>
              <a:t> of the decimal point </a:t>
            </a:r>
            <a:r>
              <a:rPr lang="en-US" altLang="en-US" sz="2800" b="1">
                <a:effectLst/>
              </a:rPr>
              <a:t>are not 	assumed to be significant</a:t>
            </a:r>
            <a:r>
              <a:rPr lang="en-US" altLang="en-US" sz="2800">
                <a:effectLst/>
              </a:rPr>
              <a:t>. </a:t>
            </a:r>
          </a:p>
          <a:p>
            <a:pPr>
              <a:buFont typeface="Wingdings" panose="05000000000000000000" pitchFamily="2" charset="2"/>
              <a:buNone/>
            </a:pPr>
            <a:r>
              <a:rPr lang="en-US" altLang="en-US" sz="2800">
                <a:effectLst/>
              </a:rPr>
              <a:t>		3000 m </a:t>
            </a:r>
            <a:br>
              <a:rPr lang="en-US" altLang="en-US" sz="2800">
                <a:effectLst/>
              </a:rPr>
            </a:br>
            <a:r>
              <a:rPr lang="en-US" altLang="en-US" sz="2800">
                <a:effectLst/>
              </a:rPr>
              <a:t>	1230 µm </a:t>
            </a:r>
            <a:br>
              <a:rPr lang="en-US" altLang="en-US" sz="2800">
                <a:effectLst/>
              </a:rPr>
            </a:br>
            <a:r>
              <a:rPr lang="en-US" altLang="en-US" sz="2800">
                <a:effectLst/>
              </a:rPr>
              <a:t>	92,900,000 miles </a:t>
            </a:r>
            <a:br>
              <a:rPr lang="en-US" altLang="en-US" sz="2800">
                <a:effectLst/>
              </a:rPr>
            </a:br>
            <a:r>
              <a:rPr lang="en-US" altLang="en-US" sz="2400">
                <a:solidFill>
                  <a:srgbClr val="FFFF00"/>
                </a:solidFill>
                <a:effectLst/>
              </a:rPr>
              <a:t>1, 3, 3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7042" name="Rectangle 2"/>
          <p:cNvSpPr>
            <a:spLocks noGrp="1" noChangeArrowheads="1"/>
          </p:cNvSpPr>
          <p:nvPr>
            <p:ph type="title"/>
          </p:nvPr>
        </p:nvSpPr>
        <p:spPr/>
        <p:txBody>
          <a:bodyPr/>
          <a:lstStyle/>
          <a:p>
            <a:r>
              <a:rPr lang="en-US" altLang="en-US" dirty="0">
                <a:effectLst/>
              </a:rPr>
              <a:t>Significance in Measurement</a:t>
            </a:r>
          </a:p>
        </p:txBody>
      </p:sp>
      <p:sp>
        <p:nvSpPr>
          <p:cNvPr id="87043" name="Rectangle 3"/>
          <p:cNvSpPr>
            <a:spLocks noGrp="1" noChangeArrowheads="1"/>
          </p:cNvSpPr>
          <p:nvPr>
            <p:ph type="body" idx="1"/>
          </p:nvPr>
        </p:nvSpPr>
        <p:spPr>
          <a:xfrm>
            <a:off x="457200" y="1600200"/>
            <a:ext cx="8229600" cy="4572000"/>
          </a:xfrm>
        </p:spPr>
        <p:txBody>
          <a:bodyPr/>
          <a:lstStyle/>
          <a:p>
            <a:pPr>
              <a:lnSpc>
                <a:spcPct val="80000"/>
              </a:lnSpc>
            </a:pPr>
            <a:r>
              <a:rPr lang="en-US" altLang="en-US" sz="2800" b="1">
                <a:effectLst/>
              </a:rPr>
              <a:t>Rule 4 covers an </a:t>
            </a:r>
            <a:r>
              <a:rPr lang="en-US" altLang="en-US" sz="2800" b="1">
                <a:solidFill>
                  <a:schemeClr val="accent1"/>
                </a:solidFill>
                <a:effectLst/>
              </a:rPr>
              <a:t>ambiguous</a:t>
            </a:r>
            <a:r>
              <a:rPr lang="en-US" altLang="en-US" sz="2800" b="1">
                <a:effectLst/>
              </a:rPr>
              <a:t> case. If the zero appears at the end of the number but to the left of the decimal point, we really can't tell if it's significant or not.  Is it just locating the decimal point or was that digit actually measured?</a:t>
            </a:r>
            <a:r>
              <a:rPr lang="en-US" altLang="en-US" sz="2400">
                <a:effectLst/>
              </a:rPr>
              <a:t> </a:t>
            </a:r>
          </a:p>
          <a:p>
            <a:pPr lvl="1">
              <a:lnSpc>
                <a:spcPct val="80000"/>
              </a:lnSpc>
            </a:pPr>
            <a:r>
              <a:rPr lang="en-US" altLang="en-US" sz="2400">
                <a:effectLst/>
              </a:rPr>
              <a:t>For example, the number </a:t>
            </a:r>
            <a:r>
              <a:rPr lang="en-US" altLang="en-US" sz="2400" i="1">
                <a:solidFill>
                  <a:srgbClr val="FFFF00"/>
                </a:solidFill>
                <a:effectLst/>
              </a:rPr>
              <a:t>3000 m</a:t>
            </a:r>
            <a:r>
              <a:rPr lang="en-US" altLang="en-US" sz="2400">
                <a:effectLst/>
              </a:rPr>
              <a:t> could have </a:t>
            </a:r>
            <a:r>
              <a:rPr lang="en-US" altLang="en-US" sz="2400" i="1">
                <a:solidFill>
                  <a:srgbClr val="FFFF00"/>
                </a:solidFill>
                <a:effectLst/>
              </a:rPr>
              <a:t>1, 2, 3, or 4 significant figures</a:t>
            </a:r>
            <a:r>
              <a:rPr lang="en-US" altLang="en-US" sz="2400">
                <a:effectLst/>
              </a:rPr>
              <a:t>, depending on whether the measuring instrument was read to the nearest 100, 10, or 1 meters, respectively. You just can't tell from the number alone. </a:t>
            </a:r>
          </a:p>
          <a:p>
            <a:pPr lvl="1">
              <a:lnSpc>
                <a:spcPct val="80000"/>
              </a:lnSpc>
            </a:pPr>
            <a:r>
              <a:rPr lang="en-US" altLang="en-US" sz="2400">
                <a:effectLst/>
              </a:rPr>
              <a:t>All you can safely say is that </a:t>
            </a:r>
            <a:r>
              <a:rPr lang="en-US" altLang="en-US" sz="2400" i="1">
                <a:solidFill>
                  <a:srgbClr val="FFFF00"/>
                </a:solidFill>
                <a:effectLst/>
              </a:rPr>
              <a:t>3000 m</a:t>
            </a:r>
            <a:r>
              <a:rPr lang="en-US" altLang="en-US" sz="2400">
                <a:effectLst/>
              </a:rPr>
              <a:t> has </a:t>
            </a:r>
            <a:r>
              <a:rPr lang="en-US" altLang="en-US" sz="2400" i="1">
                <a:effectLst/>
              </a:rPr>
              <a:t>at </a:t>
            </a:r>
            <a:r>
              <a:rPr lang="en-US" altLang="en-US" sz="2400" i="1">
                <a:solidFill>
                  <a:srgbClr val="FFFF00"/>
                </a:solidFill>
                <a:effectLst/>
              </a:rPr>
              <a:t>least 1</a:t>
            </a:r>
            <a:r>
              <a:rPr lang="en-US" altLang="en-US" sz="2400" i="1">
                <a:solidFill>
                  <a:schemeClr val="folHlink"/>
                </a:solidFill>
                <a:effectLst/>
              </a:rPr>
              <a:t> </a:t>
            </a:r>
            <a:r>
              <a:rPr lang="en-US" altLang="en-US" sz="2400" i="1">
                <a:solidFill>
                  <a:srgbClr val="FFFF00"/>
                </a:solidFill>
                <a:effectLst/>
              </a:rPr>
              <a:t>significant figure</a:t>
            </a:r>
            <a:r>
              <a:rPr lang="en-US" altLang="en-US" sz="2400">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8066" name="Rectangle 2"/>
          <p:cNvSpPr>
            <a:spLocks noGrp="1" noChangeArrowheads="1"/>
          </p:cNvSpPr>
          <p:nvPr>
            <p:ph type="title"/>
          </p:nvPr>
        </p:nvSpPr>
        <p:spPr/>
        <p:txBody>
          <a:bodyPr/>
          <a:lstStyle/>
          <a:p>
            <a:r>
              <a:rPr lang="en-US" altLang="en-US" dirty="0">
                <a:effectLst/>
              </a:rPr>
              <a:t>Significance in Measurement</a:t>
            </a:r>
          </a:p>
        </p:txBody>
      </p:sp>
      <p:sp>
        <p:nvSpPr>
          <p:cNvPr id="88067" name="Rectangle 3"/>
          <p:cNvSpPr>
            <a:spLocks noGrp="1" noChangeArrowheads="1"/>
          </p:cNvSpPr>
          <p:nvPr>
            <p:ph type="body" idx="1"/>
          </p:nvPr>
        </p:nvSpPr>
        <p:spPr/>
        <p:txBody>
          <a:bodyPr/>
          <a:lstStyle/>
          <a:p>
            <a:pPr lvl="1"/>
            <a:r>
              <a:rPr lang="en-US" altLang="en-US" sz="2400">
                <a:effectLst/>
              </a:rPr>
              <a:t>The writer of the measurement should use scientific notation to remove this ambiguity. For example, if 3000 m was measured to the nearest meter, the measurement should be written as 3.000 x 10</a:t>
            </a:r>
            <a:r>
              <a:rPr lang="en-US" altLang="en-US" sz="2400" baseline="30000">
                <a:effectLst/>
              </a:rPr>
              <a:t>3</a:t>
            </a:r>
            <a:r>
              <a:rPr lang="en-US" altLang="en-US" sz="2400">
                <a:effectLst/>
              </a:rPr>
              <a:t> m.</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89090" name="Rectangle 2"/>
          <p:cNvSpPr>
            <a:spLocks noGrp="1" noChangeArrowheads="1"/>
          </p:cNvSpPr>
          <p:nvPr>
            <p:ph type="title"/>
          </p:nvPr>
        </p:nvSpPr>
        <p:spPr/>
        <p:txBody>
          <a:bodyPr/>
          <a:lstStyle/>
          <a:p>
            <a:r>
              <a:rPr lang="en-US" altLang="en-US">
                <a:effectLst/>
              </a:rPr>
              <a:t>Significance in Measurement</a:t>
            </a:r>
          </a:p>
        </p:txBody>
      </p:sp>
      <p:sp>
        <p:nvSpPr>
          <p:cNvPr id="89091" name="Rectangle 3"/>
          <p:cNvSpPr>
            <a:spLocks noGrp="1" noChangeArrowheads="1"/>
          </p:cNvSpPr>
          <p:nvPr>
            <p:ph type="body" idx="1"/>
          </p:nvPr>
        </p:nvSpPr>
        <p:spPr/>
        <p:txBody>
          <a:bodyPr/>
          <a:lstStyle/>
          <a:p>
            <a:pPr lvl="1"/>
            <a:r>
              <a:rPr lang="en-US" altLang="en-US" b="1" dirty="0">
                <a:effectLst/>
              </a:rPr>
              <a:t>How many significant figures are there in each of the following measurements?</a:t>
            </a:r>
          </a:p>
          <a:p>
            <a:pPr lvl="2">
              <a:buFontTx/>
              <a:buNone/>
            </a:pPr>
            <a:r>
              <a:rPr lang="en-US" altLang="en-US" sz="2000" dirty="0">
                <a:effectLst/>
              </a:rPr>
              <a:t>	</a:t>
            </a:r>
            <a:r>
              <a:rPr lang="en-US" altLang="en-US" dirty="0">
                <a:effectLst/>
              </a:rPr>
              <a:t>1010.010 g</a:t>
            </a:r>
          </a:p>
          <a:p>
            <a:pPr lvl="2">
              <a:buFontTx/>
              <a:buNone/>
            </a:pPr>
            <a:r>
              <a:rPr lang="en-US" altLang="en-US" dirty="0">
                <a:effectLst/>
              </a:rPr>
              <a:t>	32010.0 g</a:t>
            </a:r>
          </a:p>
          <a:p>
            <a:pPr lvl="2">
              <a:buFontTx/>
              <a:buNone/>
            </a:pPr>
            <a:r>
              <a:rPr lang="en-US" altLang="en-US" dirty="0">
                <a:effectLst/>
              </a:rPr>
              <a:t>	0.00302040 g</a:t>
            </a:r>
          </a:p>
          <a:p>
            <a:pPr lvl="2">
              <a:buFontTx/>
              <a:buNone/>
            </a:pPr>
            <a:r>
              <a:rPr lang="en-US" altLang="en-US" dirty="0">
                <a:effectLst/>
              </a:rPr>
              <a:t>	0.01030 g</a:t>
            </a:r>
          </a:p>
          <a:p>
            <a:pPr lvl="2">
              <a:buFontTx/>
              <a:buNone/>
            </a:pPr>
            <a:r>
              <a:rPr lang="en-US" altLang="en-US" dirty="0">
                <a:effectLst/>
              </a:rPr>
              <a:t>	101000 g</a:t>
            </a:r>
          </a:p>
          <a:p>
            <a:pPr lvl="2">
              <a:buFontTx/>
              <a:buNone/>
            </a:pPr>
            <a:r>
              <a:rPr lang="en-US" altLang="en-US" dirty="0">
                <a:effectLst/>
              </a:rPr>
              <a:t>	100 g</a:t>
            </a:r>
          </a:p>
          <a:p>
            <a:pPr lvl="2">
              <a:buFontTx/>
              <a:buNone/>
            </a:pPr>
            <a:r>
              <a:rPr lang="en-US" altLang="en-US" dirty="0">
                <a:solidFill>
                  <a:srgbClr val="FFFF00"/>
                </a:solidFill>
                <a:effectLst/>
              </a:rPr>
              <a:t>7, 6, 6, 4, 3, 1</a:t>
            </a:r>
          </a:p>
          <a:p>
            <a:endParaRPr lang="en-US" altLang="en-US" dirty="0">
              <a:solidFill>
                <a:srgbClr val="FFFF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90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90114" name="Rectangle 2"/>
          <p:cNvSpPr>
            <a:spLocks noGrp="1" noChangeArrowheads="1"/>
          </p:cNvSpPr>
          <p:nvPr>
            <p:ph type="title"/>
          </p:nvPr>
        </p:nvSpPr>
        <p:spPr/>
        <p:txBody>
          <a:bodyPr/>
          <a:lstStyle/>
          <a:p>
            <a:r>
              <a:rPr lang="en-US" altLang="en-US">
                <a:effectLst/>
              </a:rPr>
              <a:t>Significance in Measurement</a:t>
            </a:r>
          </a:p>
        </p:txBody>
      </p:sp>
      <p:sp>
        <p:nvSpPr>
          <p:cNvPr id="90115" name="Rectangle 3"/>
          <p:cNvSpPr>
            <a:spLocks noGrp="1" noChangeArrowheads="1"/>
          </p:cNvSpPr>
          <p:nvPr>
            <p:ph type="body" idx="1"/>
          </p:nvPr>
        </p:nvSpPr>
        <p:spPr/>
        <p:txBody>
          <a:bodyPr/>
          <a:lstStyle/>
          <a:p>
            <a:r>
              <a:rPr lang="en-US" altLang="en-US" dirty="0">
                <a:effectLst/>
              </a:rPr>
              <a:t>Rounding Off</a:t>
            </a:r>
          </a:p>
          <a:p>
            <a:pPr lvl="1"/>
            <a:r>
              <a:rPr lang="en-US" altLang="en-US" dirty="0">
                <a:effectLst/>
              </a:rPr>
              <a:t>Often a recorded measurement that contains more than one uncertain digit must be </a:t>
            </a:r>
            <a:r>
              <a:rPr lang="en-US" altLang="en-US" i="1" dirty="0">
                <a:solidFill>
                  <a:srgbClr val="FFFF00"/>
                </a:solidFill>
                <a:effectLst/>
              </a:rPr>
              <a:t>rounded off</a:t>
            </a:r>
            <a:r>
              <a:rPr lang="en-US" altLang="en-US" dirty="0">
                <a:effectLst/>
              </a:rPr>
              <a:t> to the correct number of significant digits. </a:t>
            </a:r>
          </a:p>
          <a:p>
            <a:pPr lvl="1"/>
            <a:r>
              <a:rPr lang="en-US" altLang="en-US" dirty="0">
                <a:effectLst/>
              </a:rPr>
              <a:t>For example, if the last 3 figures in 1.5642 g are uncertain, the measurement should be written as 1.56 g, so that only </a:t>
            </a:r>
            <a:r>
              <a:rPr lang="en-US" altLang="en-US" i="1" dirty="0">
                <a:solidFill>
                  <a:srgbClr val="FFFF00"/>
                </a:solidFill>
                <a:effectLst/>
              </a:rPr>
              <a:t>ONE</a:t>
            </a:r>
            <a:r>
              <a:rPr lang="en-US" altLang="en-US" dirty="0">
                <a:solidFill>
                  <a:srgbClr val="FFFF00"/>
                </a:solidFill>
                <a:effectLst/>
              </a:rPr>
              <a:t> </a:t>
            </a:r>
            <a:r>
              <a:rPr lang="en-US" altLang="en-US" dirty="0">
                <a:effectLst/>
              </a:rPr>
              <a:t>uncertain digit is displayed.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0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en-US" dirty="0">
                <a:effectLst/>
              </a:rPr>
              <a:t>L </a:t>
            </a:r>
            <a:r>
              <a:rPr lang="en-US" altLang="en-US" dirty="0" err="1">
                <a:effectLst/>
              </a:rPr>
              <a:t>Chedid</a:t>
            </a:r>
            <a:r>
              <a:rPr lang="en-US" altLang="en-US" dirty="0">
                <a:effectLst/>
              </a:rPr>
              <a:t> 2008</a:t>
            </a:r>
          </a:p>
        </p:txBody>
      </p:sp>
      <p:sp>
        <p:nvSpPr>
          <p:cNvPr id="9222" name="Rectangle 6"/>
          <p:cNvSpPr>
            <a:spLocks noGrp="1" noChangeArrowheads="1"/>
          </p:cNvSpPr>
          <p:nvPr>
            <p:ph type="title"/>
          </p:nvPr>
        </p:nvSpPr>
        <p:spPr/>
        <p:txBody>
          <a:bodyPr/>
          <a:lstStyle/>
          <a:p>
            <a:r>
              <a:rPr lang="en-US" altLang="en-US" dirty="0">
                <a:effectLst/>
              </a:rPr>
              <a:t>Significance in Measurement</a:t>
            </a:r>
          </a:p>
        </p:txBody>
      </p:sp>
      <p:sp>
        <p:nvSpPr>
          <p:cNvPr id="9224" name="Rectangle 8"/>
          <p:cNvSpPr>
            <a:spLocks noGrp="1" noChangeArrowheads="1"/>
          </p:cNvSpPr>
          <p:nvPr>
            <p:ph type="body" sz="half" idx="2"/>
          </p:nvPr>
        </p:nvSpPr>
        <p:spPr/>
        <p:txBody>
          <a:bodyPr/>
          <a:lstStyle/>
          <a:p>
            <a:r>
              <a:rPr lang="en-US" altLang="en-US" sz="2800">
                <a:effectLst/>
              </a:rPr>
              <a:t>The correct answer</a:t>
            </a:r>
          </a:p>
          <a:p>
            <a:pPr>
              <a:buFont typeface="Wingdings" panose="05000000000000000000" pitchFamily="2" charset="2"/>
              <a:buNone/>
            </a:pPr>
            <a:r>
              <a:rPr lang="en-US" altLang="en-US" sz="2800">
                <a:effectLst/>
              </a:rPr>
              <a:t>	 is . . . </a:t>
            </a:r>
          </a:p>
          <a:p>
            <a:pPr>
              <a:buFont typeface="Wingdings" panose="05000000000000000000" pitchFamily="2" charset="2"/>
              <a:buNone/>
            </a:pPr>
            <a:endParaRPr lang="en-US" altLang="en-US" sz="2800">
              <a:effectLst/>
            </a:endParaRPr>
          </a:p>
          <a:p>
            <a:pPr>
              <a:buFont typeface="Wingdings" panose="05000000000000000000" pitchFamily="2" charset="2"/>
              <a:buNone/>
            </a:pPr>
            <a:r>
              <a:rPr lang="en-US" altLang="en-US" sz="2800">
                <a:effectLst/>
              </a:rPr>
              <a:t>	</a:t>
            </a:r>
            <a:r>
              <a:rPr lang="en-US" altLang="en-US" sz="2800">
                <a:solidFill>
                  <a:srgbClr val="FFFF00"/>
                </a:solidFill>
                <a:effectLst/>
              </a:rPr>
              <a:t>(d), between 1.54 and 1.56 inches</a:t>
            </a:r>
          </a:p>
        </p:txBody>
      </p:sp>
      <p:pic>
        <p:nvPicPr>
          <p:cNvPr id="9225" name="Picture 9" descr="rulerbug" title="rulerbug"/>
          <p:cNvPicPr>
            <a:picLocks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81000" y="2209800"/>
            <a:ext cx="3657600" cy="297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91138" name="Rectangle 2"/>
          <p:cNvSpPr>
            <a:spLocks noGrp="1" noChangeArrowheads="1"/>
          </p:cNvSpPr>
          <p:nvPr>
            <p:ph type="title"/>
          </p:nvPr>
        </p:nvSpPr>
        <p:spPr/>
        <p:txBody>
          <a:bodyPr/>
          <a:lstStyle/>
          <a:p>
            <a:r>
              <a:rPr lang="en-US" altLang="en-US">
                <a:effectLst/>
              </a:rPr>
              <a:t>Significance in Measurement</a:t>
            </a:r>
          </a:p>
        </p:txBody>
      </p:sp>
      <p:sp>
        <p:nvSpPr>
          <p:cNvPr id="91139" name="Rectangle 3"/>
          <p:cNvSpPr>
            <a:spLocks noGrp="1" noChangeArrowheads="1"/>
          </p:cNvSpPr>
          <p:nvPr>
            <p:ph type="body" idx="1"/>
          </p:nvPr>
        </p:nvSpPr>
        <p:spPr/>
        <p:txBody>
          <a:bodyPr/>
          <a:lstStyle/>
          <a:p>
            <a:pPr marL="609600" indent="-609600">
              <a:lnSpc>
                <a:spcPct val="90000"/>
              </a:lnSpc>
            </a:pPr>
            <a:r>
              <a:rPr lang="en-US" altLang="en-US" b="1">
                <a:effectLst/>
              </a:rPr>
              <a:t>Rules for rounding off measurements:</a:t>
            </a:r>
          </a:p>
          <a:p>
            <a:pPr marL="990600" lvl="1" indent="-533400">
              <a:lnSpc>
                <a:spcPct val="90000"/>
              </a:lnSpc>
              <a:buFont typeface="Wingdings" panose="05000000000000000000" pitchFamily="2" charset="2"/>
              <a:buNone/>
            </a:pPr>
            <a:r>
              <a:rPr lang="en-US" altLang="en-US">
                <a:effectLst/>
              </a:rPr>
              <a:t>1.	All digits to the right of the first uncertain digit </a:t>
            </a:r>
            <a:r>
              <a:rPr lang="en-US" altLang="en-US" i="1">
                <a:solidFill>
                  <a:srgbClr val="FFFF00"/>
                </a:solidFill>
                <a:effectLst/>
              </a:rPr>
              <a:t>have to be eliminated</a:t>
            </a:r>
            <a:r>
              <a:rPr lang="en-US" altLang="en-US">
                <a:effectLst/>
              </a:rPr>
              <a:t>. Look at the first digit that must be eliminated. </a:t>
            </a:r>
          </a:p>
          <a:p>
            <a:pPr marL="990600" lvl="1" indent="-533400">
              <a:lnSpc>
                <a:spcPct val="90000"/>
              </a:lnSpc>
              <a:buFont typeface="Wingdings" panose="05000000000000000000" pitchFamily="2" charset="2"/>
              <a:buNone/>
            </a:pPr>
            <a:r>
              <a:rPr lang="en-US" altLang="en-US">
                <a:effectLst/>
              </a:rPr>
              <a:t>2.	If the digit is </a:t>
            </a:r>
            <a:r>
              <a:rPr lang="en-US" altLang="en-US" i="1">
                <a:solidFill>
                  <a:srgbClr val="FFFF00"/>
                </a:solidFill>
                <a:effectLst/>
              </a:rPr>
              <a:t>greater than or equal to 5</a:t>
            </a:r>
            <a:r>
              <a:rPr lang="en-US" altLang="en-US">
                <a:effectLst/>
              </a:rPr>
              <a:t>, round up. </a:t>
            </a:r>
          </a:p>
          <a:p>
            <a:pPr marL="1371600" lvl="2" indent="-457200">
              <a:lnSpc>
                <a:spcPct val="90000"/>
              </a:lnSpc>
            </a:pPr>
            <a:r>
              <a:rPr lang="en-US" altLang="en-US">
                <a:effectLst/>
              </a:rPr>
              <a:t>1.35343 g rounded to 2 figures is 1.4 g.</a:t>
            </a:r>
          </a:p>
          <a:p>
            <a:pPr marL="1371600" lvl="2" indent="-457200">
              <a:lnSpc>
                <a:spcPct val="90000"/>
              </a:lnSpc>
            </a:pPr>
            <a:r>
              <a:rPr lang="en-US" altLang="en-US">
                <a:effectLst/>
              </a:rPr>
              <a:t>1090 g rounded to 2 figures is 1.1 x 10</a:t>
            </a:r>
            <a:r>
              <a:rPr lang="en-US" altLang="en-US" baseline="30000">
                <a:effectLst/>
              </a:rPr>
              <a:t>3</a:t>
            </a:r>
            <a:r>
              <a:rPr lang="en-US" altLang="en-US">
                <a:effectLst/>
              </a:rPr>
              <a:t> g.</a:t>
            </a:r>
          </a:p>
          <a:p>
            <a:pPr marL="1371600" lvl="2" indent="-457200">
              <a:lnSpc>
                <a:spcPct val="90000"/>
              </a:lnSpc>
            </a:pPr>
            <a:r>
              <a:rPr lang="en-US" altLang="en-US">
                <a:effectLst/>
              </a:rPr>
              <a:t>2.34954 g rounded to 3 figures is 2.35 g.</a:t>
            </a:r>
          </a:p>
          <a:p>
            <a:pPr marL="609600" indent="-609600">
              <a:lnSpc>
                <a:spcPct val="90000"/>
              </a:lnSpc>
            </a:pPr>
            <a:endParaRPr lang="en-US" altLang="en-US">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113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11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92162" name="Rectangle 2"/>
          <p:cNvSpPr>
            <a:spLocks noGrp="1" noChangeArrowheads="1"/>
          </p:cNvSpPr>
          <p:nvPr>
            <p:ph type="title"/>
          </p:nvPr>
        </p:nvSpPr>
        <p:spPr/>
        <p:txBody>
          <a:bodyPr/>
          <a:lstStyle/>
          <a:p>
            <a:r>
              <a:rPr lang="en-US" altLang="en-US" dirty="0">
                <a:effectLst/>
              </a:rPr>
              <a:t>Significance in Measurement</a:t>
            </a:r>
          </a:p>
        </p:txBody>
      </p:sp>
      <p:sp>
        <p:nvSpPr>
          <p:cNvPr id="92163" name="Rectangle 3"/>
          <p:cNvSpPr>
            <a:spLocks noGrp="1" noChangeArrowheads="1"/>
          </p:cNvSpPr>
          <p:nvPr>
            <p:ph type="body" idx="1"/>
          </p:nvPr>
        </p:nvSpPr>
        <p:spPr/>
        <p:txBody>
          <a:bodyPr/>
          <a:lstStyle/>
          <a:p>
            <a:pPr marL="990600" lvl="1" indent="-533400">
              <a:buFont typeface="Wingdings" panose="05000000000000000000" pitchFamily="2" charset="2"/>
              <a:buNone/>
            </a:pPr>
            <a:r>
              <a:rPr lang="en-US" altLang="en-US">
                <a:effectLst/>
              </a:rPr>
              <a:t>3.	If the digit is </a:t>
            </a:r>
            <a:r>
              <a:rPr lang="en-US" altLang="en-US" i="1">
                <a:solidFill>
                  <a:srgbClr val="FFFF00"/>
                </a:solidFill>
                <a:effectLst/>
              </a:rPr>
              <a:t>less than 5</a:t>
            </a:r>
            <a:r>
              <a:rPr lang="en-US" altLang="en-US">
                <a:effectLst/>
              </a:rPr>
              <a:t>, round down. </a:t>
            </a:r>
          </a:p>
          <a:p>
            <a:pPr marL="1371600" lvl="2" indent="-457200"/>
            <a:r>
              <a:rPr lang="en-US" altLang="en-US">
                <a:effectLst/>
              </a:rPr>
              <a:t>1.35343 g rounded to 4 figures is 1.353 g.</a:t>
            </a:r>
          </a:p>
          <a:p>
            <a:pPr marL="1371600" lvl="2" indent="-457200"/>
            <a:r>
              <a:rPr lang="en-US" altLang="en-US">
                <a:effectLst/>
              </a:rPr>
              <a:t>1090 g rounded to 1 figures is 1 x 10</a:t>
            </a:r>
            <a:r>
              <a:rPr lang="en-US" altLang="en-US" baseline="30000">
                <a:effectLst/>
              </a:rPr>
              <a:t>3</a:t>
            </a:r>
            <a:r>
              <a:rPr lang="en-US" altLang="en-US">
                <a:effectLst/>
              </a:rPr>
              <a:t> g.</a:t>
            </a:r>
          </a:p>
          <a:p>
            <a:pPr marL="1371600" lvl="2" indent="-457200"/>
            <a:r>
              <a:rPr lang="en-US" altLang="en-US">
                <a:effectLst/>
              </a:rPr>
              <a:t>2.34954 g rounded to 5 figures is 2.3495 g.</a:t>
            </a:r>
          </a:p>
          <a:p>
            <a:pPr marL="990600" lvl="1" indent="-533400">
              <a:buFont typeface="Wingdings" panose="05000000000000000000" pitchFamily="2" charset="2"/>
              <a:buNone/>
            </a:pPr>
            <a:endParaRPr lang="en-US" altLang="en-US">
              <a:effectLst/>
            </a:endParaRPr>
          </a:p>
          <a:p>
            <a:pPr marL="990600" lvl="1" indent="-533400">
              <a:buFont typeface="Wingdings" panose="05000000000000000000" pitchFamily="2" charset="2"/>
              <a:buNone/>
            </a:pPr>
            <a:r>
              <a:rPr lang="en-US" altLang="en-US" b="1">
                <a:effectLst/>
              </a:rPr>
              <a:t>Try these:</a:t>
            </a:r>
          </a:p>
          <a:p>
            <a:pPr marL="990600" lvl="1" indent="-533400">
              <a:buFont typeface="Wingdings" panose="05000000000000000000" pitchFamily="2" charset="2"/>
              <a:buNone/>
            </a:pPr>
            <a:r>
              <a:rPr lang="en-US" altLang="en-US" b="1">
                <a:effectLst/>
              </a:rPr>
              <a:t>	</a:t>
            </a:r>
            <a:r>
              <a:rPr lang="en-US" altLang="en-US" sz="2400" b="1">
                <a:effectLst/>
              </a:rPr>
              <a:t>2.43479 rounded to 3 figures </a:t>
            </a:r>
            <a:br>
              <a:rPr lang="en-US" altLang="en-US" sz="2400" b="1">
                <a:effectLst/>
              </a:rPr>
            </a:br>
            <a:r>
              <a:rPr lang="en-US" altLang="en-US" sz="2400" b="1">
                <a:effectLst/>
              </a:rPr>
              <a:t>1,756,243 rounded to 4 figures </a:t>
            </a:r>
            <a:br>
              <a:rPr lang="en-US" altLang="en-US" sz="2400" b="1">
                <a:effectLst/>
              </a:rPr>
            </a:br>
            <a:r>
              <a:rPr lang="en-US" altLang="en-US" sz="2400" b="1">
                <a:effectLst/>
              </a:rPr>
              <a:t>9.973451 rounded to 2 figures</a:t>
            </a:r>
            <a:r>
              <a:rPr lang="en-US" altLang="en-US">
                <a:effectLst/>
              </a:rPr>
              <a:t> </a:t>
            </a:r>
          </a:p>
          <a:p>
            <a:pPr marL="1371600" lvl="2" indent="-457200"/>
            <a:endParaRPr lang="en-US" altLang="en-US">
              <a:effectLst/>
            </a:endParaRPr>
          </a:p>
          <a:p>
            <a:pPr marL="1371600" lvl="2" indent="-457200">
              <a:buFontTx/>
              <a:buNone/>
            </a:pPr>
            <a:endParaRPr lang="en-US" altLang="en-US">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6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21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ltLang="en-US">
                <a:effectLst/>
              </a:rPr>
              <a:t>L Chedid 2008</a:t>
            </a:r>
          </a:p>
        </p:txBody>
      </p:sp>
      <p:sp>
        <p:nvSpPr>
          <p:cNvPr id="93186" name="Rectangle 2"/>
          <p:cNvSpPr>
            <a:spLocks noGrp="1" noChangeArrowheads="1"/>
          </p:cNvSpPr>
          <p:nvPr>
            <p:ph type="title"/>
          </p:nvPr>
        </p:nvSpPr>
        <p:spPr/>
        <p:txBody>
          <a:bodyPr/>
          <a:lstStyle/>
          <a:p>
            <a:r>
              <a:rPr lang="en-US" altLang="en-US">
                <a:effectLst/>
              </a:rPr>
              <a:t>Significance in Measurement</a:t>
            </a:r>
          </a:p>
        </p:txBody>
      </p:sp>
      <p:sp>
        <p:nvSpPr>
          <p:cNvPr id="93187" name="Rectangle 3"/>
          <p:cNvSpPr>
            <a:spLocks noGrp="1" noChangeArrowheads="1"/>
          </p:cNvSpPr>
          <p:nvPr>
            <p:ph type="body" sz="half" idx="1"/>
          </p:nvPr>
        </p:nvSpPr>
        <p:spPr/>
        <p:txBody>
          <a:bodyPr/>
          <a:lstStyle/>
          <a:p>
            <a:pPr>
              <a:buFont typeface="Wingdings" panose="05000000000000000000" pitchFamily="2" charset="2"/>
              <a:buNone/>
            </a:pPr>
            <a:r>
              <a:rPr lang="en-US" altLang="en-US" sz="2800" dirty="0">
                <a:effectLst/>
              </a:rPr>
              <a:t>	The correct answers are . . .</a:t>
            </a:r>
          </a:p>
          <a:p>
            <a:pPr lvl="1">
              <a:buFont typeface="Wingdings" panose="05000000000000000000" pitchFamily="2" charset="2"/>
              <a:buNone/>
            </a:pPr>
            <a:r>
              <a:rPr lang="en-US" altLang="en-US" sz="2400" dirty="0">
                <a:solidFill>
                  <a:schemeClr val="folHlink"/>
                </a:solidFill>
                <a:effectLst/>
              </a:rPr>
              <a:t>	</a:t>
            </a:r>
            <a:r>
              <a:rPr lang="en-US" altLang="en-US" sz="2400" dirty="0">
                <a:solidFill>
                  <a:srgbClr val="FFFF00"/>
                </a:solidFill>
                <a:effectLst/>
              </a:rPr>
              <a:t>2.43</a:t>
            </a:r>
          </a:p>
          <a:p>
            <a:pPr lvl="1">
              <a:buFont typeface="Wingdings" panose="05000000000000000000" pitchFamily="2" charset="2"/>
              <a:buNone/>
            </a:pPr>
            <a:r>
              <a:rPr lang="en-US" altLang="en-US" sz="2400" dirty="0">
                <a:solidFill>
                  <a:srgbClr val="FFFF00"/>
                </a:solidFill>
                <a:effectLst/>
              </a:rPr>
              <a:t>	1.756 x 10</a:t>
            </a:r>
            <a:r>
              <a:rPr lang="en-US" altLang="en-US" sz="2400" baseline="30000" dirty="0">
                <a:solidFill>
                  <a:srgbClr val="FFFF00"/>
                </a:solidFill>
                <a:effectLst/>
              </a:rPr>
              <a:t>6</a:t>
            </a:r>
          </a:p>
          <a:p>
            <a:pPr lvl="1">
              <a:buFont typeface="Wingdings" panose="05000000000000000000" pitchFamily="2" charset="2"/>
              <a:buNone/>
            </a:pPr>
            <a:r>
              <a:rPr lang="en-US" altLang="en-US" sz="2400" dirty="0">
                <a:solidFill>
                  <a:srgbClr val="FFFF00"/>
                </a:solidFill>
                <a:effectLst/>
              </a:rPr>
              <a:t>	1.0 x 10</a:t>
            </a:r>
            <a:r>
              <a:rPr lang="en-US" altLang="en-US" sz="2400" baseline="30000" dirty="0">
                <a:solidFill>
                  <a:srgbClr val="FFFF00"/>
                </a:solidFill>
                <a:effectLst/>
              </a:rPr>
              <a:t>1</a:t>
            </a:r>
            <a:endParaRPr lang="en-US" altLang="en-US" sz="2400" dirty="0">
              <a:solidFill>
                <a:srgbClr val="FFFF00"/>
              </a:solidFill>
              <a:effectLst/>
            </a:endParaRPr>
          </a:p>
          <a:p>
            <a:pPr lvl="1">
              <a:buFont typeface="Wingdings" panose="05000000000000000000" pitchFamily="2" charset="2"/>
              <a:buNone/>
            </a:pPr>
            <a:endParaRPr lang="en-US" altLang="en-US" sz="2400" dirty="0">
              <a:solidFill>
                <a:srgbClr val="FFFF00"/>
              </a:solidFill>
              <a:effectLst/>
            </a:endParaRPr>
          </a:p>
          <a:p>
            <a:pPr lvl="1">
              <a:buFont typeface="Wingdings" panose="05000000000000000000" pitchFamily="2" charset="2"/>
              <a:buNone/>
            </a:pPr>
            <a:endParaRPr lang="en-US" altLang="en-US" sz="2400" baseline="30000" dirty="0">
              <a:solidFill>
                <a:schemeClr val="folHlink"/>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1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ltLang="en-US">
                <a:effectLst/>
              </a:rPr>
              <a:t>L Chedid 2008</a:t>
            </a:r>
          </a:p>
        </p:txBody>
      </p:sp>
      <p:sp>
        <p:nvSpPr>
          <p:cNvPr id="120834" name="Rectangle 2"/>
          <p:cNvSpPr>
            <a:spLocks noGrp="1" noChangeArrowheads="1"/>
          </p:cNvSpPr>
          <p:nvPr>
            <p:ph type="title"/>
          </p:nvPr>
        </p:nvSpPr>
        <p:spPr/>
        <p:txBody>
          <a:bodyPr/>
          <a:lstStyle/>
          <a:p>
            <a:r>
              <a:rPr lang="en-US" altLang="en-US" dirty="0">
                <a:effectLst/>
              </a:rPr>
              <a:t>Significance in Measurement</a:t>
            </a:r>
          </a:p>
        </p:txBody>
      </p:sp>
      <p:pic>
        <p:nvPicPr>
          <p:cNvPr id="120836" name="Big Sig Fig Gig (The Significant Figures Song).WMV" descr="The really Big Sig Fig Gig" title="Big Sig Fig Gig">
            <a:hlinkClick r:id="" action="ppaction://media"/>
          </p:cNvPr>
          <p:cNvPicPr>
            <a:picLocks noRot="1" noChangeAspect="1" noChangeArrowheads="1"/>
          </p:cNvPicPr>
          <p:nvPr>
            <p:ph sz="half" idx="2"/>
            <a:videoFile r:link="rId1"/>
          </p:nvPr>
        </p:nvPicPr>
        <p:blipFill>
          <a:blip r:embed="rId4">
            <a:extLst>
              <a:ext uri="{28A0092B-C50C-407E-A947-70E740481C1C}">
                <a14:useLocalDpi xmlns:a14="http://schemas.microsoft.com/office/drawing/2010/main" val="0"/>
              </a:ext>
            </a:extLst>
          </a:blip>
          <a:srcRect/>
          <a:stretch>
            <a:fillRect/>
          </a:stretch>
        </p:blipFill>
        <p:spPr>
          <a:xfrm>
            <a:off x="1219200" y="1371600"/>
            <a:ext cx="6477000" cy="485775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0836"/>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120836"/>
                                        </p:tgtEl>
                                      </p:cBhvr>
                                    </p:cmd>
                                  </p:childTnLst>
                                </p:cTn>
                              </p:par>
                            </p:childTnLst>
                          </p:cTn>
                        </p:par>
                      </p:childTnLst>
                    </p:cTn>
                  </p:par>
                </p:childTnLst>
              </p:cTn>
              <p:nextCondLst>
                <p:cond evt="onClick" delay="0">
                  <p:tgtEl>
                    <p:spTgt spid="120836"/>
                  </p:tgtEl>
                </p:cond>
              </p:nextCondLst>
            </p:seq>
            <p:video>
              <p:cMediaNode>
                <p:cTn id="7" fill="hold" display="0">
                  <p:stCondLst>
                    <p:cond delay="indefinite"/>
                  </p:stCondLst>
                  <p:endCondLst>
                    <p:cond evt="onNext" delay="0">
                      <p:tgtEl>
                        <p:sldTgt/>
                      </p:tgtEl>
                    </p:cond>
                    <p:cond evt="onPrev" delay="0">
                      <p:tgtEl>
                        <p:sldTgt/>
                      </p:tgtEl>
                    </p:cond>
                  </p:endCondLst>
                </p:cTn>
                <p:tgtEl>
                  <p:spTgt spid="120836"/>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12290" name="Rectangle 2"/>
          <p:cNvSpPr>
            <a:spLocks noGrp="1" noChangeArrowheads="1"/>
          </p:cNvSpPr>
          <p:nvPr>
            <p:ph type="title"/>
          </p:nvPr>
        </p:nvSpPr>
        <p:spPr/>
        <p:txBody>
          <a:bodyPr/>
          <a:lstStyle/>
          <a:p>
            <a:r>
              <a:rPr lang="en-US" altLang="en-US" dirty="0">
                <a:effectLst/>
              </a:rPr>
              <a:t>Significance in Measurement</a:t>
            </a:r>
          </a:p>
        </p:txBody>
      </p:sp>
      <p:sp>
        <p:nvSpPr>
          <p:cNvPr id="12291" name="Rectangle 3"/>
          <p:cNvSpPr>
            <a:spLocks noGrp="1" noChangeArrowheads="1"/>
          </p:cNvSpPr>
          <p:nvPr>
            <p:ph type="body" idx="1"/>
          </p:nvPr>
        </p:nvSpPr>
        <p:spPr/>
        <p:txBody>
          <a:bodyPr/>
          <a:lstStyle/>
          <a:p>
            <a:r>
              <a:rPr lang="en-US" altLang="en-US" sz="2800" b="1">
                <a:effectLst/>
              </a:rPr>
              <a:t>Measurements are often written as a </a:t>
            </a:r>
            <a:r>
              <a:rPr lang="en-US" altLang="en-US" sz="2800" b="1">
                <a:solidFill>
                  <a:schemeClr val="accent1"/>
                </a:solidFill>
                <a:effectLst/>
              </a:rPr>
              <a:t>single number</a:t>
            </a:r>
            <a:r>
              <a:rPr lang="en-US" altLang="en-US" sz="2800">
                <a:effectLst/>
              </a:rPr>
              <a:t> </a:t>
            </a:r>
            <a:r>
              <a:rPr lang="en-US" altLang="en-US" sz="2800" b="1">
                <a:effectLst/>
              </a:rPr>
              <a:t>rather than a range</a:t>
            </a:r>
            <a:r>
              <a:rPr lang="en-US" altLang="en-US" sz="2800">
                <a:effectLst/>
              </a:rPr>
              <a:t>. </a:t>
            </a:r>
          </a:p>
          <a:p>
            <a:pPr lvl="1"/>
            <a:r>
              <a:rPr lang="en-US" altLang="en-US" sz="2400">
                <a:effectLst/>
              </a:rPr>
              <a:t>The beetle's length in the previous frame was between 1.54 and 1.56 inches long. </a:t>
            </a:r>
          </a:p>
          <a:p>
            <a:pPr lvl="1"/>
            <a:r>
              <a:rPr lang="en-US" altLang="en-US" sz="2400">
                <a:effectLst/>
              </a:rPr>
              <a:t>The single number that best represents the measurement is the center of the range, </a:t>
            </a:r>
            <a:r>
              <a:rPr lang="en-US" altLang="en-US" sz="2400" i="1">
                <a:solidFill>
                  <a:srgbClr val="FFFF00"/>
                </a:solidFill>
                <a:effectLst/>
              </a:rPr>
              <a:t>1.55</a:t>
            </a:r>
            <a:r>
              <a:rPr lang="en-US" altLang="en-US" sz="2400">
                <a:solidFill>
                  <a:srgbClr val="FFFF00"/>
                </a:solidFill>
                <a:effectLst/>
              </a:rPr>
              <a:t> </a:t>
            </a:r>
            <a:r>
              <a:rPr lang="en-US" altLang="en-US" sz="2400">
                <a:effectLst/>
              </a:rPr>
              <a:t>inches.</a:t>
            </a:r>
          </a:p>
          <a:p>
            <a:pPr lvl="1"/>
            <a:r>
              <a:rPr lang="en-US" altLang="en-US" sz="2400">
                <a:effectLst/>
              </a:rPr>
              <a:t>When you write the measurement as a single number, it's understood that the </a:t>
            </a:r>
            <a:r>
              <a:rPr lang="en-US" altLang="en-US" sz="2400" i="1">
                <a:solidFill>
                  <a:srgbClr val="FFFF00"/>
                </a:solidFill>
                <a:effectLst/>
              </a:rPr>
              <a:t>last figure</a:t>
            </a:r>
            <a:r>
              <a:rPr lang="en-US" altLang="en-US" sz="2400">
                <a:effectLst/>
              </a:rPr>
              <a:t> (the second of the two 5’s in this case) had to be estimated. Consider measuring the length of the same object with two different rulers.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en-US">
                <a:effectLst/>
              </a:rPr>
              <a:t>L Chedid 2008</a:t>
            </a:r>
          </a:p>
        </p:txBody>
      </p:sp>
      <p:sp>
        <p:nvSpPr>
          <p:cNvPr id="13314" name="Rectangle 2"/>
          <p:cNvSpPr>
            <a:spLocks noGrp="1" noChangeArrowheads="1"/>
          </p:cNvSpPr>
          <p:nvPr>
            <p:ph type="title"/>
          </p:nvPr>
        </p:nvSpPr>
        <p:spPr/>
        <p:txBody>
          <a:bodyPr/>
          <a:lstStyle/>
          <a:p>
            <a:r>
              <a:rPr lang="en-US" altLang="en-US" dirty="0">
                <a:effectLst/>
              </a:rPr>
              <a:t>Significance in Measurement</a:t>
            </a:r>
          </a:p>
        </p:txBody>
      </p:sp>
      <p:sp>
        <p:nvSpPr>
          <p:cNvPr id="13317" name="Rectangle 5"/>
          <p:cNvSpPr>
            <a:spLocks noGrp="1" noChangeArrowheads="1"/>
          </p:cNvSpPr>
          <p:nvPr>
            <p:ph type="body" sz="half" idx="2"/>
          </p:nvPr>
        </p:nvSpPr>
        <p:spPr/>
        <p:txBody>
          <a:bodyPr/>
          <a:lstStyle/>
          <a:p>
            <a:r>
              <a:rPr lang="en-US" altLang="en-US" sz="2800" b="1">
                <a:effectLst/>
              </a:rPr>
              <a:t>For each of the rulers, give the correct length measurement for the steel pellet as a single number rather than a range</a:t>
            </a:r>
            <a:endParaRPr lang="en-US" altLang="en-US" sz="2800">
              <a:effectLst/>
            </a:endParaRPr>
          </a:p>
        </p:txBody>
      </p:sp>
      <p:pic>
        <p:nvPicPr>
          <p:cNvPr id="13319" name="Picture 7" descr="rulerrod" title="rulerbu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133600"/>
            <a:ext cx="4038600" cy="2720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effectLst/>
              </a:rPr>
              <a:t>L Chedid 2008</a:t>
            </a:r>
          </a:p>
        </p:txBody>
      </p:sp>
      <p:sp>
        <p:nvSpPr>
          <p:cNvPr id="15362" name="Rectangle 2"/>
          <p:cNvSpPr>
            <a:spLocks noGrp="1" noChangeArrowheads="1"/>
          </p:cNvSpPr>
          <p:nvPr>
            <p:ph type="title"/>
          </p:nvPr>
        </p:nvSpPr>
        <p:spPr/>
        <p:txBody>
          <a:bodyPr/>
          <a:lstStyle/>
          <a:p>
            <a:r>
              <a:rPr lang="en-US" altLang="en-US" dirty="0">
                <a:effectLst/>
              </a:rPr>
              <a:t>Significance in Measurement</a:t>
            </a:r>
          </a:p>
        </p:txBody>
      </p:sp>
      <p:sp>
        <p:nvSpPr>
          <p:cNvPr id="15363" name="Rectangle 3"/>
          <p:cNvSpPr>
            <a:spLocks noGrp="1" noChangeArrowheads="1"/>
          </p:cNvSpPr>
          <p:nvPr>
            <p:ph type="body" idx="1"/>
          </p:nvPr>
        </p:nvSpPr>
        <p:spPr/>
        <p:txBody>
          <a:bodyPr/>
          <a:lstStyle/>
          <a:p>
            <a:r>
              <a:rPr lang="en-US" altLang="en-US">
                <a:effectLst/>
              </a:rPr>
              <a:t>For the ruler on the left you should have had . . .</a:t>
            </a:r>
          </a:p>
          <a:p>
            <a:pPr algn="ctr">
              <a:buFont typeface="Wingdings" panose="05000000000000000000" pitchFamily="2" charset="2"/>
              <a:buNone/>
            </a:pPr>
            <a:r>
              <a:rPr lang="en-US" altLang="en-US">
                <a:solidFill>
                  <a:srgbClr val="FFFF00"/>
                </a:solidFill>
                <a:effectLst/>
              </a:rPr>
              <a:t>1.4 in</a:t>
            </a:r>
          </a:p>
          <a:p>
            <a:r>
              <a:rPr lang="en-US" altLang="en-US">
                <a:effectLst/>
              </a:rPr>
              <a:t>For the ruler on the right, you should have had . . .</a:t>
            </a:r>
          </a:p>
          <a:p>
            <a:pPr algn="ctr">
              <a:buFont typeface="Wingdings" panose="05000000000000000000" pitchFamily="2" charset="2"/>
              <a:buNone/>
            </a:pPr>
            <a:r>
              <a:rPr lang="en-US" altLang="en-US">
                <a:solidFill>
                  <a:srgbClr val="FFFF00"/>
                </a:solidFill>
                <a:effectLst/>
              </a:rPr>
              <a:t>1.47 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en-US">
                <a:effectLst/>
              </a:rPr>
              <a:t>L Chedid 2008</a:t>
            </a:r>
          </a:p>
        </p:txBody>
      </p:sp>
      <p:sp>
        <p:nvSpPr>
          <p:cNvPr id="16386" name="Rectangle 2"/>
          <p:cNvSpPr>
            <a:spLocks noGrp="1" noChangeArrowheads="1"/>
          </p:cNvSpPr>
          <p:nvPr>
            <p:ph type="title"/>
          </p:nvPr>
        </p:nvSpPr>
        <p:spPr/>
        <p:txBody>
          <a:bodyPr/>
          <a:lstStyle/>
          <a:p>
            <a:r>
              <a:rPr lang="en-US" altLang="en-US" dirty="0">
                <a:effectLst/>
              </a:rPr>
              <a:t>Significance in Measurement</a:t>
            </a:r>
          </a:p>
        </p:txBody>
      </p:sp>
      <p:sp>
        <p:nvSpPr>
          <p:cNvPr id="16389" name="Rectangle 5"/>
          <p:cNvSpPr>
            <a:spLocks noGrp="1" noChangeArrowheads="1"/>
          </p:cNvSpPr>
          <p:nvPr>
            <p:ph type="body" sz="half" idx="2"/>
          </p:nvPr>
        </p:nvSpPr>
        <p:spPr>
          <a:xfrm>
            <a:off x="3962400" y="1600200"/>
            <a:ext cx="4724400" cy="4525963"/>
          </a:xfrm>
        </p:spPr>
        <p:txBody>
          <a:bodyPr/>
          <a:lstStyle/>
          <a:p>
            <a:r>
              <a:rPr lang="en-US" altLang="en-US" sz="2400" b="1" dirty="0">
                <a:effectLst/>
              </a:rPr>
              <a:t>A </a:t>
            </a:r>
            <a:r>
              <a:rPr lang="en-US" altLang="en-US" sz="2400" b="1" dirty="0">
                <a:solidFill>
                  <a:schemeClr val="accent1"/>
                </a:solidFill>
                <a:effectLst/>
              </a:rPr>
              <a:t>zero</a:t>
            </a:r>
            <a:r>
              <a:rPr lang="en-US" altLang="en-US" sz="2400" b="1" dirty="0">
                <a:effectLst/>
              </a:rPr>
              <a:t> will occur in the last place</a:t>
            </a:r>
            <a:r>
              <a:rPr lang="en-US" altLang="en-US" sz="2400" dirty="0">
                <a:effectLst/>
              </a:rPr>
              <a:t> </a:t>
            </a:r>
            <a:r>
              <a:rPr lang="en-US" altLang="en-US" sz="2400" b="1" dirty="0">
                <a:effectLst/>
              </a:rPr>
              <a:t>of a measurement if the measured value falls exactly on a scale division.</a:t>
            </a:r>
            <a:r>
              <a:rPr lang="en-US" altLang="en-US" sz="2400" dirty="0">
                <a:effectLst/>
              </a:rPr>
              <a:t> </a:t>
            </a:r>
          </a:p>
          <a:p>
            <a:pPr lvl="1"/>
            <a:r>
              <a:rPr lang="en-US" altLang="en-US" sz="2000" dirty="0">
                <a:effectLst/>
              </a:rPr>
              <a:t>For example, the temperature on the thermometer should be recorded as </a:t>
            </a:r>
            <a:r>
              <a:rPr lang="en-US" altLang="en-US" sz="2000" b="1" dirty="0">
                <a:solidFill>
                  <a:srgbClr val="FFFF00"/>
                </a:solidFill>
                <a:effectLst/>
              </a:rPr>
              <a:t>30.0°C</a:t>
            </a:r>
            <a:r>
              <a:rPr lang="en-US" altLang="en-US" sz="2000" dirty="0">
                <a:effectLst/>
              </a:rPr>
              <a:t>.</a:t>
            </a:r>
          </a:p>
          <a:p>
            <a:pPr lvl="1"/>
            <a:r>
              <a:rPr lang="en-US" altLang="en-US" sz="2000" dirty="0">
                <a:effectLst/>
              </a:rPr>
              <a:t>Reporting the temperature as </a:t>
            </a:r>
            <a:r>
              <a:rPr lang="en-US" altLang="en-US" sz="2000" b="1" dirty="0">
                <a:solidFill>
                  <a:srgbClr val="FFFF00"/>
                </a:solidFill>
                <a:effectLst/>
              </a:rPr>
              <a:t>30°C </a:t>
            </a:r>
            <a:r>
              <a:rPr lang="en-US" altLang="en-US" sz="2000" dirty="0">
                <a:effectLst/>
              </a:rPr>
              <a:t>would imply that the measurement had been taken on a thermometer with scale marks 100°C apart! </a:t>
            </a:r>
          </a:p>
        </p:txBody>
      </p:sp>
      <p:pic>
        <p:nvPicPr>
          <p:cNvPr id="16391" name="Picture 7" descr="therm30" title="therm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0"/>
            <a:ext cx="3429000" cy="4495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4"/>
          <p:cNvSpPr>
            <a:spLocks noGrp="1"/>
          </p:cNvSpPr>
          <p:nvPr>
            <p:ph type="dt" sz="half" idx="10"/>
          </p:nvPr>
        </p:nvSpPr>
        <p:spPr/>
        <p:txBody>
          <a:bodyPr/>
          <a:lstStyle/>
          <a:p>
            <a:r>
              <a:rPr lang="en-US" altLang="en-US">
                <a:effectLst/>
              </a:rPr>
              <a:t>L Chedid 2008</a:t>
            </a:r>
          </a:p>
        </p:txBody>
      </p:sp>
      <p:sp>
        <p:nvSpPr>
          <p:cNvPr id="17410" name="Rectangle 2"/>
          <p:cNvSpPr>
            <a:spLocks noGrp="1" noChangeArrowheads="1"/>
          </p:cNvSpPr>
          <p:nvPr>
            <p:ph type="title"/>
          </p:nvPr>
        </p:nvSpPr>
        <p:spPr/>
        <p:txBody>
          <a:bodyPr/>
          <a:lstStyle/>
          <a:p>
            <a:r>
              <a:rPr lang="en-US" altLang="en-US" dirty="0">
                <a:effectLst/>
              </a:rPr>
              <a:t>Significance in Measurement</a:t>
            </a:r>
          </a:p>
        </p:txBody>
      </p:sp>
      <p:sp>
        <p:nvSpPr>
          <p:cNvPr id="17413" name="Rectangle 5"/>
          <p:cNvSpPr>
            <a:spLocks noGrp="1" noChangeArrowheads="1"/>
          </p:cNvSpPr>
          <p:nvPr>
            <p:ph type="body" sz="half" idx="2"/>
          </p:nvPr>
        </p:nvSpPr>
        <p:spPr>
          <a:xfrm>
            <a:off x="4267200" y="1600200"/>
            <a:ext cx="4419600" cy="4953000"/>
          </a:xfrm>
        </p:spPr>
        <p:txBody>
          <a:bodyPr/>
          <a:lstStyle/>
          <a:p>
            <a:pPr>
              <a:lnSpc>
                <a:spcPct val="80000"/>
              </a:lnSpc>
            </a:pPr>
            <a:r>
              <a:rPr lang="en-US" altLang="en-US" sz="2400" b="1">
                <a:solidFill>
                  <a:srgbClr val="FFFF00"/>
                </a:solidFill>
                <a:effectLst/>
              </a:rPr>
              <a:t>A temperature of 17.00°C was recorded with one of the three thermometers to the left. Which one was it?</a:t>
            </a:r>
          </a:p>
          <a:p>
            <a:pPr>
              <a:lnSpc>
                <a:spcPct val="80000"/>
              </a:lnSpc>
              <a:buFont typeface="Wingdings" panose="05000000000000000000" pitchFamily="2" charset="2"/>
              <a:buNone/>
            </a:pPr>
            <a:r>
              <a:rPr lang="en-US" altLang="en-US" sz="2000">
                <a:effectLst/>
              </a:rPr>
              <a:t>	</a:t>
            </a:r>
            <a:r>
              <a:rPr lang="en-US" altLang="en-US" sz="2400">
                <a:effectLst/>
              </a:rPr>
              <a:t>A) the top one</a:t>
            </a:r>
          </a:p>
          <a:p>
            <a:pPr>
              <a:lnSpc>
                <a:spcPct val="80000"/>
              </a:lnSpc>
              <a:buFont typeface="Wingdings" panose="05000000000000000000" pitchFamily="2" charset="2"/>
              <a:buNone/>
            </a:pPr>
            <a:r>
              <a:rPr lang="en-US" altLang="en-US" sz="2400">
                <a:effectLst/>
              </a:rPr>
              <a:t>	B) the middle one</a:t>
            </a:r>
          </a:p>
          <a:p>
            <a:pPr>
              <a:lnSpc>
                <a:spcPct val="80000"/>
              </a:lnSpc>
              <a:buFont typeface="Wingdings" panose="05000000000000000000" pitchFamily="2" charset="2"/>
              <a:buNone/>
            </a:pPr>
            <a:r>
              <a:rPr lang="en-US" altLang="en-US" sz="2400">
                <a:effectLst/>
              </a:rPr>
              <a:t>	C) the bottom one</a:t>
            </a:r>
          </a:p>
          <a:p>
            <a:pPr>
              <a:lnSpc>
                <a:spcPct val="80000"/>
              </a:lnSpc>
              <a:buFont typeface="Wingdings" panose="05000000000000000000" pitchFamily="2" charset="2"/>
              <a:buNone/>
            </a:pPr>
            <a:r>
              <a:rPr lang="en-US" altLang="en-US" sz="2400">
                <a:effectLst/>
              </a:rPr>
              <a:t>	D) either the top one, or the middle one</a:t>
            </a:r>
          </a:p>
          <a:p>
            <a:pPr>
              <a:lnSpc>
                <a:spcPct val="80000"/>
              </a:lnSpc>
              <a:buFont typeface="Wingdings" panose="05000000000000000000" pitchFamily="2" charset="2"/>
              <a:buNone/>
            </a:pPr>
            <a:r>
              <a:rPr lang="en-US" altLang="en-US" sz="2400">
                <a:effectLst/>
              </a:rPr>
              <a:t>	E) either the middle one, or the bottom one</a:t>
            </a:r>
          </a:p>
          <a:p>
            <a:pPr>
              <a:lnSpc>
                <a:spcPct val="80000"/>
              </a:lnSpc>
              <a:buFont typeface="Wingdings" panose="05000000000000000000" pitchFamily="2" charset="2"/>
              <a:buNone/>
            </a:pPr>
            <a:r>
              <a:rPr lang="en-US" altLang="en-US" sz="2400">
                <a:effectLst/>
              </a:rPr>
              <a:t>	F) it could have been any of them </a:t>
            </a:r>
            <a:br>
              <a:rPr lang="en-US" altLang="en-US" sz="2400">
                <a:effectLst/>
              </a:rPr>
            </a:br>
            <a:endParaRPr lang="en-US" altLang="en-US" sz="2400">
              <a:effectLst/>
            </a:endParaRPr>
          </a:p>
        </p:txBody>
      </p:sp>
      <p:pic>
        <p:nvPicPr>
          <p:cNvPr id="17415" name="Picture 7" descr="thermom" title="thermom"/>
          <p:cNvPicPr>
            <a:picLocks noChangeAspect="1" noChangeArrowheads="1"/>
          </p:cNvPicPr>
          <p:nvPr/>
        </p:nvPicPr>
        <p:blipFill>
          <a:blip r:embed="rId3">
            <a:extLst>
              <a:ext uri="{28A0092B-C50C-407E-A947-70E740481C1C}">
                <a14:useLocalDpi xmlns:a14="http://schemas.microsoft.com/office/drawing/2010/main" val="0"/>
              </a:ext>
            </a:extLst>
          </a:blip>
          <a:srcRect t="65384"/>
          <a:stretch>
            <a:fillRect/>
          </a:stretch>
        </p:blipFill>
        <p:spPr bwMode="auto">
          <a:xfrm>
            <a:off x="990600" y="1752600"/>
            <a:ext cx="28956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7417" name="Picture 9" descr="thermom" title="thermom"/>
          <p:cNvPicPr>
            <a:picLocks noChangeAspect="1" noChangeArrowheads="1"/>
          </p:cNvPicPr>
          <p:nvPr/>
        </p:nvPicPr>
        <p:blipFill>
          <a:blip r:embed="rId3">
            <a:extLst>
              <a:ext uri="{28A0092B-C50C-407E-A947-70E740481C1C}">
                <a14:useLocalDpi xmlns:a14="http://schemas.microsoft.com/office/drawing/2010/main" val="0"/>
              </a:ext>
            </a:extLst>
          </a:blip>
          <a:srcRect t="30769" b="30769"/>
          <a:stretch>
            <a:fillRect/>
          </a:stretch>
        </p:blipFill>
        <p:spPr bwMode="auto">
          <a:xfrm>
            <a:off x="990600" y="3200400"/>
            <a:ext cx="28956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7419" name="Picture 11" descr="thermom" title="thermom"/>
          <p:cNvPicPr>
            <a:picLocks noChangeAspect="1" noChangeArrowheads="1"/>
          </p:cNvPicPr>
          <p:nvPr/>
        </p:nvPicPr>
        <p:blipFill>
          <a:blip r:embed="rId3">
            <a:extLst>
              <a:ext uri="{28A0092B-C50C-407E-A947-70E740481C1C}">
                <a14:useLocalDpi xmlns:a14="http://schemas.microsoft.com/office/drawing/2010/main" val="0"/>
              </a:ext>
            </a:extLst>
          </a:blip>
          <a:srcRect b="65538"/>
          <a:stretch>
            <a:fillRect/>
          </a:stretch>
        </p:blipFill>
        <p:spPr bwMode="auto">
          <a:xfrm>
            <a:off x="990600" y="4800600"/>
            <a:ext cx="2895600"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ipple">
  <a:themeElements>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Ripple</Template>
  <TotalTime>746</TotalTime>
  <Words>1742</Words>
  <Application>Microsoft Office PowerPoint</Application>
  <PresentationFormat>On-screen Show (4:3)</PresentationFormat>
  <Paragraphs>321</Paragraphs>
  <Slides>43</Slides>
  <Notes>43</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Wingdings</vt:lpstr>
      <vt:lpstr>Ripple</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of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lpstr>Significance in Measurement</vt:lpstr>
    </vt:vector>
  </TitlesOfParts>
  <Company>cresmet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Significance in Measurement</dc:title>
  <dc:creator>asu</dc:creator>
  <cp:lastModifiedBy>Swerdlow, Greg</cp:lastModifiedBy>
  <cp:revision>14</cp:revision>
  <dcterms:created xsi:type="dcterms:W3CDTF">2006-08-23T21:30:12Z</dcterms:created>
  <dcterms:modified xsi:type="dcterms:W3CDTF">2023-03-07T18:46:05Z</dcterms:modified>
</cp:coreProperties>
</file>